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68" r:id="rId4"/>
    <p:sldId id="287" r:id="rId5"/>
    <p:sldId id="296" r:id="rId6"/>
    <p:sldId id="297" r:id="rId7"/>
    <p:sldId id="298" r:id="rId8"/>
    <p:sldId id="299" r:id="rId9"/>
    <p:sldId id="289" r:id="rId10"/>
    <p:sldId id="295" r:id="rId1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2" autoAdjust="0"/>
    <p:restoredTop sz="94660"/>
  </p:normalViewPr>
  <p:slideViewPr>
    <p:cSldViewPr snapToGrid="0">
      <p:cViewPr varScale="1">
        <p:scale>
          <a:sx n="62" d="100"/>
          <a:sy n="62" d="100"/>
        </p:scale>
        <p:origin x="40" y="2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676D623-AF1D-47AA-A29B-9552191667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2E20350-0484-402A-8BCD-478A706A86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A760932-C43A-4921-BA1F-4896C3D87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DF39-8BAD-464B-9C40-D0CBE8330D6E}" type="datetimeFigureOut">
              <a:rPr lang="ko-KR" altLang="en-US" smtClean="0"/>
              <a:t>2026-05-01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211D114-2518-4BD8-ABFE-0D0F969BA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3DB29AF-D66A-4119-9EC2-DC32018E8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715BC-AE4F-4691-85B2-B08024AA7A4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6643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F673B67-F0AB-485C-8E35-70204DE1C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2ABB56D-96E0-4BAC-A58C-D3F43BD94E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7AD0176-1B6F-4214-A62F-76867D3FA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DF39-8BAD-464B-9C40-D0CBE8330D6E}" type="datetimeFigureOut">
              <a:rPr lang="ko-KR" altLang="en-US" smtClean="0"/>
              <a:t>2026-05-01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D0D7B17-267C-4B53-827B-72E4CEE7F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3EEA4BC-42D1-43C0-AC08-4006031C5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715BC-AE4F-4691-85B2-B08024AA7A4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7683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518602C8-7A54-44D6-AB21-0AE5DAF87B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D7071FC-3C45-49D1-89CD-CE751A3797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8AA9830-3F6B-49D2-952D-4E28F91FA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DF39-8BAD-464B-9C40-D0CBE8330D6E}" type="datetimeFigureOut">
              <a:rPr lang="ko-KR" altLang="en-US" smtClean="0"/>
              <a:t>2026-05-01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A477FDD-4D13-4914-90B0-AC9378912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C97703-1160-4C8B-935E-282C07449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715BC-AE4F-4691-85B2-B08024AA7A4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5137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A72FE82-D314-4530-B5D3-45F12C55F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DF30CF9-87E5-42AD-9371-B0D626BCD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41ED930-C997-4387-9D49-5ECF7D762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DF39-8BAD-464B-9C40-D0CBE8330D6E}" type="datetimeFigureOut">
              <a:rPr lang="ko-KR" altLang="en-US" smtClean="0"/>
              <a:t>2026-05-01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6E14373-0693-45E6-82D3-38C1BAE6D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16C6DE0-1C4C-465F-8879-169124C14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715BC-AE4F-4691-85B2-B08024AA7A4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6735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6C342CA-DCEB-4802-9A76-0E7FC6D88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00C8D6E-32CF-4B2B-BA63-A6480B8AE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2671D98-F4AE-4F49-BA6E-FB7158BBE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DF39-8BAD-464B-9C40-D0CBE8330D6E}" type="datetimeFigureOut">
              <a:rPr lang="ko-KR" altLang="en-US" smtClean="0"/>
              <a:t>2026-05-01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8D00A96-F050-4A7A-825A-A7ED3C17C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1E36B76-A60C-4AD1-9BF2-5E8CAC0D5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715BC-AE4F-4691-85B2-B08024AA7A4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0915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3FF0EE1-5A8F-48AC-AFFE-8D231794B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AC3361B-7DEB-4AF6-9508-88282A4BD2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175F546-A48F-4A87-A443-EB448D07C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4FC1F11-8534-4C9E-B2DC-73166C2B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DF39-8BAD-464B-9C40-D0CBE8330D6E}" type="datetimeFigureOut">
              <a:rPr lang="ko-KR" altLang="en-US" smtClean="0"/>
              <a:t>2026-05-01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1545F83-B5AC-4D09-8C4D-3C90114E2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7E327-9641-4B8C-9ABE-DCCA06E72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715BC-AE4F-4691-85B2-B08024AA7A4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6459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2EA4CEB-6C73-4E04-A66A-C7DA42462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01EDF37-14CB-4FF5-8C11-78CAB9164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A7E95E2-FD99-483A-B22E-1DB7CDC0D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A2FB176-45BE-48D3-B589-C521338356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456DAEB9-3D49-4364-9A05-2FAC2D7DBB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89BEA32D-5B9D-4405-B51F-501EE0FE3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DF39-8BAD-464B-9C40-D0CBE8330D6E}" type="datetimeFigureOut">
              <a:rPr lang="ko-KR" altLang="en-US" smtClean="0"/>
              <a:t>2026-05-01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DE4E3BEC-D55C-42F1-B78F-6CC8C407E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9A89392E-7FE9-49F5-86B4-BB0354782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715BC-AE4F-4691-85B2-B08024AA7A4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0145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0DAFEC3-1414-4A34-8999-C24D4B6D3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53879E7A-FDF0-4D60-A083-890CDB184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DF39-8BAD-464B-9C40-D0CBE8330D6E}" type="datetimeFigureOut">
              <a:rPr lang="ko-KR" altLang="en-US" smtClean="0"/>
              <a:t>2026-05-01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3D0F86E1-C7B9-4657-AFE6-48A442CE1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AD99DEB-4600-4D5A-ADB6-3AE8AA0A2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715BC-AE4F-4691-85B2-B08024AA7A4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6476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F38D1D2E-8801-4A7E-98F5-8E2BBED50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DF39-8BAD-464B-9C40-D0CBE8330D6E}" type="datetimeFigureOut">
              <a:rPr lang="ko-KR" altLang="en-US" smtClean="0"/>
              <a:t>2026-05-01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9A3BFB56-32AB-4514-A5F7-5038C378E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3536F07-3313-4832-A18D-BB4DE105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715BC-AE4F-4691-85B2-B08024AA7A4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6120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D4EACD6-E395-4166-A2FD-F0FDF3C21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94646CA-C108-45D9-A0C9-FDF2DFDCF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3CC8D20-B94A-4246-AD8E-42028F9963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A786215-36F9-4111-A94F-24A80A710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DF39-8BAD-464B-9C40-D0CBE8330D6E}" type="datetimeFigureOut">
              <a:rPr lang="ko-KR" altLang="en-US" smtClean="0"/>
              <a:t>2026-05-01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AF0C1F0-A771-4895-938B-9EBBD64E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509DA41-776A-41DC-B4F7-F67794EE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715BC-AE4F-4691-85B2-B08024AA7A4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3338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A42FAD7-FBF8-4E8B-97C4-DE02C91DB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5FF56637-C9AA-42A6-80BB-6DFA6F9C46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D7AF1F7-3E2B-494A-9C95-A2E66BFB3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7EE05EB-8279-4DB1-A872-68FA83E52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DF39-8BAD-464B-9C40-D0CBE8330D6E}" type="datetimeFigureOut">
              <a:rPr lang="ko-KR" altLang="en-US" smtClean="0"/>
              <a:t>2026-05-01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AB5C2BD-C31F-4ADA-BB19-0CBA09084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7AC98E9-95C2-46F2-843F-AAF0C1625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715BC-AE4F-4691-85B2-B08024AA7A4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5393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74DB8008-6DF9-4A3A-A731-A7A8260C8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DAF16D1-CD09-486A-8A03-63CC86EE8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5834408-456C-48BF-AD81-63C2747AED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9DF39-8BAD-464B-9C40-D0CBE8330D6E}" type="datetimeFigureOut">
              <a:rPr lang="ko-KR" altLang="en-US" smtClean="0"/>
              <a:t>2026-05-01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CDFEBEA-8C2C-46E5-AF84-131EB2FC43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FB5116B-8758-46C9-B2F6-995D298112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715BC-AE4F-4691-85B2-B08024AA7A49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E92401DC-0438-4407-A654-38AC765C4CA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081" y="1"/>
            <a:ext cx="1254919" cy="92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22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51D343B-8B0D-4256-9CF4-C694E4D8DE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420" y="650626"/>
            <a:ext cx="11580019" cy="1806327"/>
          </a:xfrm>
        </p:spPr>
        <p:txBody>
          <a:bodyPr/>
          <a:lstStyle/>
          <a:p>
            <a:br>
              <a:rPr lang="ko-KR" altLang="en-US" dirty="0"/>
            </a:br>
            <a:r>
              <a:rPr lang="en-US" altLang="ko-KR" sz="4400" dirty="0"/>
              <a:t> </a:t>
            </a:r>
            <a:r>
              <a:rPr lang="en-US" altLang="ko-KR" sz="3200" dirty="0"/>
              <a:t>Microsurgical Resection of a Thoracolumbar Dumbbell-Type Schwannoma With Preservation of the Functional Nerve Root</a:t>
            </a:r>
            <a:r>
              <a:rPr lang="en-US" altLang="ko-KR" sz="4400" dirty="0"/>
              <a:t>	</a:t>
            </a:r>
            <a:endParaRPr lang="en-US" altLang="ko-KR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608BF5D7-049F-4610-BA02-88B8184F56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4429" y="3991278"/>
            <a:ext cx="9144000" cy="1655762"/>
          </a:xfrm>
        </p:spPr>
        <p:txBody>
          <a:bodyPr>
            <a:noAutofit/>
          </a:bodyPr>
          <a:lstStyle/>
          <a:p>
            <a:r>
              <a:rPr lang="en-US" altLang="ko-KR" b="1" i="1" dirty="0">
                <a:latin typeface="Arial" panose="020B0604020202020204" pitchFamily="34" charset="0"/>
                <a:cs typeface="Arial" panose="020B0604020202020204" pitchFamily="34" charset="0"/>
              </a:rPr>
              <a:t>Jae</a:t>
            </a:r>
            <a:r>
              <a:rPr lang="ko-KR" alt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b="1" i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ko-KR" alt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b="1" i="1" dirty="0">
                <a:latin typeface="Arial" panose="020B0604020202020204" pitchFamily="34" charset="0"/>
                <a:cs typeface="Arial" panose="020B0604020202020204" pitchFamily="34" charset="0"/>
              </a:rPr>
              <a:t>Hyuk</a:t>
            </a:r>
            <a:r>
              <a:rPr lang="ko-KR" alt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ko-KR" b="1" i="1" dirty="0">
                <a:latin typeface="Arial" panose="020B0604020202020204" pitchFamily="34" charset="0"/>
                <a:cs typeface="Arial" panose="020B0604020202020204" pitchFamily="34" charset="0"/>
              </a:rPr>
              <a:t>Shin, MD, PhD</a:t>
            </a:r>
            <a:r>
              <a:rPr lang="ko-KR" alt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ko-KR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ko-KR" b="1" i="1" dirty="0">
                <a:latin typeface="Arial" panose="020B0604020202020204" pitchFamily="34" charset="0"/>
                <a:cs typeface="Arial" panose="020B0604020202020204" pitchFamily="34" charset="0"/>
              </a:rPr>
              <a:t>Department</a:t>
            </a:r>
            <a:r>
              <a:rPr lang="ko-KR" alt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b="1" i="1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ko-KR" alt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b="1" i="1" dirty="0">
                <a:latin typeface="Arial" panose="020B0604020202020204" pitchFamily="34" charset="0"/>
                <a:cs typeface="Arial" panose="020B0604020202020204" pitchFamily="34" charset="0"/>
              </a:rPr>
              <a:t>Orthopedic</a:t>
            </a:r>
            <a:r>
              <a:rPr lang="ko-KR" alt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b="1" i="1" dirty="0">
                <a:latin typeface="Arial" panose="020B0604020202020204" pitchFamily="34" charset="0"/>
                <a:cs typeface="Arial" panose="020B0604020202020204" pitchFamily="34" charset="0"/>
              </a:rPr>
              <a:t>Surgery</a:t>
            </a:r>
            <a:r>
              <a:rPr lang="ko-KR" alt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ko-KR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ko-KR" b="1" i="1" dirty="0">
                <a:latin typeface="Arial" panose="020B0604020202020204" pitchFamily="34" charset="0"/>
                <a:cs typeface="Arial" panose="020B0604020202020204" pitchFamily="34" charset="0"/>
              </a:rPr>
              <a:t>St. Vincent’s Hospital, The Catholic Univ. of Korea</a:t>
            </a:r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3846B3C7-86CF-430E-ABB1-B1A3CABC58C0}"/>
              </a:ext>
            </a:extLst>
          </p:cNvPr>
          <p:cNvSpPr txBox="1">
            <a:spLocks/>
          </p:cNvSpPr>
          <p:nvPr/>
        </p:nvSpPr>
        <p:spPr>
          <a:xfrm>
            <a:off x="305990" y="2394794"/>
            <a:ext cx="11580019" cy="10972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ko-KR" altLang="en-US" dirty="0"/>
            </a:br>
            <a:r>
              <a:rPr lang="en-US" altLang="ko-KR" dirty="0"/>
              <a:t> </a:t>
            </a:r>
            <a:r>
              <a:rPr lang="en-US" altLang="ko-KR" sz="3800" dirty="0"/>
              <a:t>[</a:t>
            </a:r>
            <a:r>
              <a:rPr lang="en-US" altLang="ko-KR" sz="3800" b="1" dirty="0"/>
              <a:t>Microsurgical Resection of a Lumbar (L1–2) Dumbbell-Shaped Schwannoma With Preservation of the Nerve Root Function]</a:t>
            </a:r>
            <a:endParaRPr lang="en-US" altLang="ko-KR" sz="3800" dirty="0"/>
          </a:p>
        </p:txBody>
      </p:sp>
    </p:spTree>
    <p:extLst>
      <p:ext uri="{BB962C8B-B14F-4D97-AF65-F5344CB8AC3E}">
        <p14:creationId xmlns:p14="http://schemas.microsoft.com/office/powerpoint/2010/main" val="227798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/>
    </mc:Choice>
    <mc:Fallback xmlns="">
      <p:transition spd="slow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>
            <a:extLst>
              <a:ext uri="{FF2B5EF4-FFF2-40B4-BE49-F238E27FC236}">
                <a16:creationId xmlns:a16="http://schemas.microsoft.com/office/drawing/2014/main" id="{A9236159-3A1D-4429-A7E4-A981A326F7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Thank  you for your Attention </a:t>
            </a:r>
            <a:endParaRPr lang="ko-KR" altLang="en-US" dirty="0"/>
          </a:p>
        </p:txBody>
      </p:sp>
      <p:sp>
        <p:nvSpPr>
          <p:cNvPr id="7" name="부제목 6">
            <a:extLst>
              <a:ext uri="{FF2B5EF4-FFF2-40B4-BE49-F238E27FC236}">
                <a16:creationId xmlns:a16="http://schemas.microsoft.com/office/drawing/2014/main" id="{B230D384-AC9F-4BC8-9241-8EFD033113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616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F2E612CB-2036-4425-8F8A-52253BE26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79" y="0"/>
            <a:ext cx="3466672" cy="1325563"/>
          </a:xfrm>
        </p:spPr>
        <p:txBody>
          <a:bodyPr/>
          <a:lstStyle/>
          <a:p>
            <a:r>
              <a:rPr lang="en-US" altLang="ko-KR" dirty="0"/>
              <a:t>Case </a:t>
            </a:r>
            <a:endParaRPr lang="ko-KR" altLang="en-US" dirty="0"/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31E8D100-CB7E-41AA-A6E7-97CC02018F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0379" y="1157804"/>
            <a:ext cx="5798906" cy="2910762"/>
          </a:xfrm>
        </p:spPr>
        <p:txBody>
          <a:bodyPr/>
          <a:lstStyle/>
          <a:p>
            <a:r>
              <a:rPr lang="en-US" altLang="ko-KR" sz="2400" dirty="0"/>
              <a:t>51-year-old male   </a:t>
            </a:r>
          </a:p>
          <a:p>
            <a:r>
              <a:rPr lang="en-US" altLang="ko-KR" sz="2400" dirty="0"/>
              <a:t>Low back pain </a:t>
            </a:r>
          </a:p>
          <a:p>
            <a:r>
              <a:rPr lang="en-US" altLang="ko-KR" sz="2400" dirty="0"/>
              <a:t>Left buttock and whole-leg radiculopathy  </a:t>
            </a:r>
          </a:p>
          <a:p>
            <a:r>
              <a:rPr lang="en-US" altLang="ko-KR" sz="2000" dirty="0"/>
              <a:t>Persistent for 5 months </a:t>
            </a:r>
          </a:p>
          <a:p>
            <a:r>
              <a:rPr lang="en-US" altLang="ko-KR" sz="2000" dirty="0"/>
              <a:t>Refractory to conservative treatment  </a:t>
            </a:r>
            <a:endParaRPr lang="ko-KR" altLang="en-US" dirty="0"/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B2682E98-767D-46AD-AD1F-9328DBD48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4982" y="3897651"/>
            <a:ext cx="5009662" cy="2458699"/>
          </a:xfrm>
        </p:spPr>
        <p:txBody>
          <a:bodyPr>
            <a:noAutofit/>
          </a:bodyPr>
          <a:lstStyle/>
          <a:p>
            <a:r>
              <a:rPr lang="en-US" altLang="ko-KR" sz="2000" dirty="0"/>
              <a:t>Motor Examination </a:t>
            </a:r>
          </a:p>
          <a:p>
            <a:r>
              <a:rPr lang="en-US" altLang="ko-KR" sz="1800" dirty="0"/>
              <a:t> L2 (</a:t>
            </a:r>
            <a:r>
              <a:rPr lang="en-US" altLang="ko-KR" sz="1800" dirty="0" err="1"/>
              <a:t>HIp</a:t>
            </a:r>
            <a:r>
              <a:rPr lang="en-US" altLang="ko-KR" sz="1800" dirty="0"/>
              <a:t> flexion) : Gr V </a:t>
            </a:r>
            <a:r>
              <a:rPr lang="en-US" altLang="ko-KR" sz="1800" b="1" dirty="0"/>
              <a:t>/ G </a:t>
            </a:r>
            <a:r>
              <a:rPr lang="en-US" altLang="ko-KR" sz="1800" b="1" dirty="0" err="1"/>
              <a:t>iV</a:t>
            </a:r>
            <a:r>
              <a:rPr lang="en-US" altLang="ko-KR" sz="1800" b="1" dirty="0"/>
              <a:t> </a:t>
            </a:r>
          </a:p>
          <a:p>
            <a:r>
              <a:rPr lang="en-US" altLang="ko-KR" sz="1800" dirty="0"/>
              <a:t> L3 (Knee extension) : Gr V / Gr V </a:t>
            </a:r>
          </a:p>
          <a:p>
            <a:r>
              <a:rPr lang="en-US" altLang="ko-KR" sz="1800" dirty="0"/>
              <a:t> L4 (Ankle dorsiflexion) : Gr V / Gr V </a:t>
            </a:r>
          </a:p>
          <a:p>
            <a:r>
              <a:rPr lang="en-US" altLang="ko-KR" sz="1800" dirty="0"/>
              <a:t> L5 (Great toe dorsiflexion) : Gr V / Gr V </a:t>
            </a:r>
          </a:p>
          <a:p>
            <a:r>
              <a:rPr lang="en-US" altLang="ko-KR" sz="1800" dirty="0"/>
              <a:t> S1 (Ankle plantar flexion) : Gr V / Gr V</a:t>
            </a:r>
          </a:p>
          <a:p>
            <a:endParaRPr lang="ko-KR" altLang="en-US" sz="2000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F62FB1A-9A74-41EC-ADC7-F72849C04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374" y="0"/>
            <a:ext cx="2464033" cy="68580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0DDF87AF-642E-4967-B0B9-0F8180797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3407" y="0"/>
            <a:ext cx="24531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2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/>
    </mc:Choice>
    <mc:Fallback xmlns="">
      <p:transition spd="slow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>
            <a:extLst>
              <a:ext uri="{FF2B5EF4-FFF2-40B4-BE49-F238E27FC236}">
                <a16:creationId xmlns:a16="http://schemas.microsoft.com/office/drawing/2014/main" id="{5405A431-9682-4740-BAA6-476B2EBBED41}"/>
              </a:ext>
            </a:extLst>
          </p:cNvPr>
          <p:cNvGrpSpPr/>
          <p:nvPr/>
        </p:nvGrpSpPr>
        <p:grpSpPr>
          <a:xfrm>
            <a:off x="5931264" y="310109"/>
            <a:ext cx="2953162" cy="2861354"/>
            <a:chOff x="5430452" y="221235"/>
            <a:chExt cx="2953162" cy="2861354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7C725D88-6A67-4789-9271-A56340853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30452" y="221235"/>
              <a:ext cx="2953162" cy="2861354"/>
            </a:xfrm>
            <a:prstGeom prst="rect">
              <a:avLst/>
            </a:prstGeom>
          </p:spPr>
        </p:pic>
        <p:sp>
          <p:nvSpPr>
            <p:cNvPr id="11" name="화살표: 아래쪽 10">
              <a:extLst>
                <a:ext uri="{FF2B5EF4-FFF2-40B4-BE49-F238E27FC236}">
                  <a16:creationId xmlns:a16="http://schemas.microsoft.com/office/drawing/2014/main" id="{11BE5276-257F-47AC-A260-109F1AA34285}"/>
                </a:ext>
              </a:extLst>
            </p:cNvPr>
            <p:cNvSpPr/>
            <p:nvPr/>
          </p:nvSpPr>
          <p:spPr>
            <a:xfrm>
              <a:off x="6932646" y="1417834"/>
              <a:ext cx="248990" cy="234078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B6672FF4-986E-4411-82AC-CAF2541AB2B9}"/>
              </a:ext>
            </a:extLst>
          </p:cNvPr>
          <p:cNvGrpSpPr/>
          <p:nvPr/>
        </p:nvGrpSpPr>
        <p:grpSpPr>
          <a:xfrm>
            <a:off x="8940284" y="284531"/>
            <a:ext cx="3064939" cy="2843043"/>
            <a:chOff x="8703451" y="239546"/>
            <a:chExt cx="3064939" cy="2843043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6287D3BE-EEA3-4184-B568-8F6D4D851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03451" y="239546"/>
              <a:ext cx="3064939" cy="2843043"/>
            </a:xfrm>
            <a:prstGeom prst="rect">
              <a:avLst/>
            </a:prstGeom>
          </p:spPr>
        </p:pic>
        <p:sp>
          <p:nvSpPr>
            <p:cNvPr id="12" name="화살표: 아래쪽 11">
              <a:extLst>
                <a:ext uri="{FF2B5EF4-FFF2-40B4-BE49-F238E27FC236}">
                  <a16:creationId xmlns:a16="http://schemas.microsoft.com/office/drawing/2014/main" id="{85A71061-7A8D-4AF0-A26D-5BCC172E7888}"/>
                </a:ext>
              </a:extLst>
            </p:cNvPr>
            <p:cNvSpPr/>
            <p:nvPr/>
          </p:nvSpPr>
          <p:spPr>
            <a:xfrm>
              <a:off x="10463414" y="1127338"/>
              <a:ext cx="248990" cy="234078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8" name="그림 7">
            <a:extLst>
              <a:ext uri="{FF2B5EF4-FFF2-40B4-BE49-F238E27FC236}">
                <a16:creationId xmlns:a16="http://schemas.microsoft.com/office/drawing/2014/main" id="{47002A7A-FC14-48E3-8B71-362AA0EAD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3215" y="3243802"/>
            <a:ext cx="2773825" cy="3266803"/>
          </a:xfrm>
          <a:prstGeom prst="rect">
            <a:avLst/>
          </a:prstGeom>
        </p:spPr>
      </p:pic>
      <p:sp>
        <p:nvSpPr>
          <p:cNvPr id="13" name="화살표: 아래쪽 12">
            <a:extLst>
              <a:ext uri="{FF2B5EF4-FFF2-40B4-BE49-F238E27FC236}">
                <a16:creationId xmlns:a16="http://schemas.microsoft.com/office/drawing/2014/main" id="{8A4E7E14-1330-44E2-8575-683998C23F35}"/>
              </a:ext>
            </a:extLst>
          </p:cNvPr>
          <p:cNvSpPr/>
          <p:nvPr/>
        </p:nvSpPr>
        <p:spPr>
          <a:xfrm>
            <a:off x="7706188" y="4409048"/>
            <a:ext cx="248990" cy="23407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499B95C6-5F42-40CB-9EC5-3425C63B4E7D}"/>
              </a:ext>
            </a:extLst>
          </p:cNvPr>
          <p:cNvGrpSpPr/>
          <p:nvPr/>
        </p:nvGrpSpPr>
        <p:grpSpPr>
          <a:xfrm>
            <a:off x="8940284" y="3362052"/>
            <a:ext cx="3068825" cy="3030304"/>
            <a:chOff x="8699565" y="3429000"/>
            <a:chExt cx="3068825" cy="3030304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5F5BBA1C-0480-4A8F-AD17-EF9770195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99565" y="3429000"/>
              <a:ext cx="3068825" cy="3030304"/>
            </a:xfrm>
            <a:prstGeom prst="rect">
              <a:avLst/>
            </a:prstGeom>
          </p:spPr>
        </p:pic>
        <p:sp>
          <p:nvSpPr>
            <p:cNvPr id="14" name="화살표: 아래쪽 13">
              <a:extLst>
                <a:ext uri="{FF2B5EF4-FFF2-40B4-BE49-F238E27FC236}">
                  <a16:creationId xmlns:a16="http://schemas.microsoft.com/office/drawing/2014/main" id="{49B2EDDB-9C75-4740-8588-9FE87D6B5A7D}"/>
                </a:ext>
              </a:extLst>
            </p:cNvPr>
            <p:cNvSpPr/>
            <p:nvPr/>
          </p:nvSpPr>
          <p:spPr>
            <a:xfrm>
              <a:off x="10712404" y="4710074"/>
              <a:ext cx="248990" cy="234078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EE5F35C-7219-4450-8BA2-FF32D4F01786}"/>
              </a:ext>
            </a:extLst>
          </p:cNvPr>
          <p:cNvSpPr txBox="1"/>
          <p:nvPr/>
        </p:nvSpPr>
        <p:spPr>
          <a:xfrm>
            <a:off x="531989" y="4643126"/>
            <a:ext cx="55640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/>
              <a:t>Fusiform mass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/>
              <a:t>Intradural extramedullary (IDEM)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/>
              <a:t>Size: 2.1x1.5 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/>
              <a:t>Differential Diagnosis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b="1" dirty="0"/>
              <a:t>Neurogenic tumor (e.g. schwannoma)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b="1" dirty="0"/>
              <a:t>Neurofibroma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b="1" dirty="0"/>
              <a:t>Malignant peripheral nerve sheath tumor</a:t>
            </a:r>
            <a:br>
              <a:rPr lang="en-US" altLang="ko-KR" b="1" dirty="0"/>
            </a:br>
            <a:br>
              <a:rPr lang="en-US" altLang="ko-KR" b="1" dirty="0"/>
            </a:br>
            <a:endParaRPr lang="ko-KR" altLang="en-US" dirty="0"/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D700295D-3037-48CA-B369-62B0E818BF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7686" y="908385"/>
            <a:ext cx="3848246" cy="350066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6536E9F-2E56-43D1-97B6-8437F3BC3F4E}"/>
              </a:ext>
            </a:extLst>
          </p:cNvPr>
          <p:cNvSpPr txBox="1"/>
          <p:nvPr/>
        </p:nvSpPr>
        <p:spPr>
          <a:xfrm>
            <a:off x="7051925" y="-1443004"/>
            <a:ext cx="88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5D45FD-F007-4F58-BE6E-7D035740B370}"/>
              </a:ext>
            </a:extLst>
          </p:cNvPr>
          <p:cNvSpPr txBox="1"/>
          <p:nvPr/>
        </p:nvSpPr>
        <p:spPr>
          <a:xfrm>
            <a:off x="5020399" y="179724"/>
            <a:ext cx="198483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dirty="0"/>
              <a:t>Conus medullaris</a:t>
            </a:r>
            <a:endParaRPr lang="ko-KR" altLang="en-US" dirty="0"/>
          </a:p>
        </p:txBody>
      </p:sp>
      <p:cxnSp>
        <p:nvCxnSpPr>
          <p:cNvPr id="31" name="직선 화살표 연결선 30">
            <a:extLst>
              <a:ext uri="{FF2B5EF4-FFF2-40B4-BE49-F238E27FC236}">
                <a16:creationId xmlns:a16="http://schemas.microsoft.com/office/drawing/2014/main" id="{D2A1C2C9-EF3E-4808-9125-505DC1BDBABA}"/>
              </a:ext>
            </a:extLst>
          </p:cNvPr>
          <p:cNvCxnSpPr>
            <a:cxnSpLocks/>
          </p:cNvCxnSpPr>
          <p:nvPr/>
        </p:nvCxnSpPr>
        <p:spPr>
          <a:xfrm>
            <a:off x="5887794" y="498322"/>
            <a:ext cx="1041218" cy="132020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C1DC89E-29B6-42D8-9967-C66B0E90B85B}"/>
              </a:ext>
            </a:extLst>
          </p:cNvPr>
          <p:cNvSpPr txBox="1"/>
          <p:nvPr/>
        </p:nvSpPr>
        <p:spPr>
          <a:xfrm>
            <a:off x="392354" y="2658716"/>
            <a:ext cx="13309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/>
              <a:t>L1-2 Level</a:t>
            </a:r>
            <a:r>
              <a:rPr lang="ko-KR" altLang="en-US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EE7AA6-6D84-453D-A761-3B303F812A94}"/>
              </a:ext>
            </a:extLst>
          </p:cNvPr>
          <p:cNvSpPr txBox="1"/>
          <p:nvPr/>
        </p:nvSpPr>
        <p:spPr>
          <a:xfrm>
            <a:off x="7370127" y="179724"/>
            <a:ext cx="13309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/>
              <a:t>L1-2 Level</a:t>
            </a:r>
            <a:r>
              <a:rPr lang="ko-KR" altLang="en-US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096194-9895-4ADF-AF00-05EB06115A04}"/>
              </a:ext>
            </a:extLst>
          </p:cNvPr>
          <p:cNvSpPr txBox="1"/>
          <p:nvPr/>
        </p:nvSpPr>
        <p:spPr>
          <a:xfrm>
            <a:off x="8181391" y="6174078"/>
            <a:ext cx="13309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/>
              <a:t>L1-2 Level</a:t>
            </a:r>
            <a:r>
              <a:rPr lang="ko-KR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845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/>
    </mc:Choice>
    <mc:Fallback xmlns="">
      <p:transition spd="slow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E9EF6AB5-30D8-42C9-93B4-DDB1996E3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220" y="1778197"/>
            <a:ext cx="8066996" cy="3301601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8FAAA48E-3166-4468-A313-C87ABCC61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84" y="637784"/>
            <a:ext cx="3181794" cy="5582429"/>
          </a:xfrm>
          <a:prstGeom prst="rect">
            <a:avLst/>
          </a:prstGeom>
        </p:spPr>
      </p:pic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AC9846FF-08A4-4698-9709-07229CA8F828}"/>
              </a:ext>
            </a:extLst>
          </p:cNvPr>
          <p:cNvCxnSpPr/>
          <p:nvPr/>
        </p:nvCxnSpPr>
        <p:spPr>
          <a:xfrm>
            <a:off x="9935110" y="2229492"/>
            <a:ext cx="1099335" cy="2537717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화살표: 아래쪽 21">
            <a:extLst>
              <a:ext uri="{FF2B5EF4-FFF2-40B4-BE49-F238E27FC236}">
                <a16:creationId xmlns:a16="http://schemas.microsoft.com/office/drawing/2014/main" id="{036D1FAD-3111-43B3-8128-FA5B4BC98088}"/>
              </a:ext>
            </a:extLst>
          </p:cNvPr>
          <p:cNvSpPr/>
          <p:nvPr/>
        </p:nvSpPr>
        <p:spPr>
          <a:xfrm rot="2212112">
            <a:off x="2842954" y="2672966"/>
            <a:ext cx="248990" cy="23407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화살표: 아래쪽 22">
            <a:extLst>
              <a:ext uri="{FF2B5EF4-FFF2-40B4-BE49-F238E27FC236}">
                <a16:creationId xmlns:a16="http://schemas.microsoft.com/office/drawing/2014/main" id="{F046DB2D-5E6E-45FA-A5D4-62A3ED5433DB}"/>
              </a:ext>
            </a:extLst>
          </p:cNvPr>
          <p:cNvSpPr/>
          <p:nvPr/>
        </p:nvSpPr>
        <p:spPr>
          <a:xfrm rot="2212112">
            <a:off x="5591438" y="2978176"/>
            <a:ext cx="248990" cy="23407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F0046B-F979-417D-A541-9E2315A6ED6C}"/>
              </a:ext>
            </a:extLst>
          </p:cNvPr>
          <p:cNvSpPr txBox="1"/>
          <p:nvPr/>
        </p:nvSpPr>
        <p:spPr>
          <a:xfrm>
            <a:off x="4808306" y="5465852"/>
            <a:ext cx="158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Oblique View</a:t>
            </a:r>
            <a:endParaRPr lang="ko-KR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6C5AB4-AEF6-4085-A10A-C4F5F3B05471}"/>
              </a:ext>
            </a:extLst>
          </p:cNvPr>
          <p:cNvSpPr txBox="1"/>
          <p:nvPr/>
        </p:nvSpPr>
        <p:spPr>
          <a:xfrm>
            <a:off x="7654247" y="5574245"/>
            <a:ext cx="61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F50CA1-5F21-4369-AB45-B4DFAC945607}"/>
              </a:ext>
            </a:extLst>
          </p:cNvPr>
          <p:cNvSpPr txBox="1"/>
          <p:nvPr/>
        </p:nvSpPr>
        <p:spPr>
          <a:xfrm>
            <a:off x="6986508" y="5327352"/>
            <a:ext cx="4346446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/>
              <a:t> Lt L1 Nerve Root Origin </a:t>
            </a:r>
          </a:p>
          <a:p>
            <a:r>
              <a:rPr lang="en-US" altLang="ko-KR" b="1" dirty="0"/>
              <a:t> Dumbbell shaped Neurogenic Tumor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9020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/>
    </mc:Choice>
    <mc:Fallback xmlns="">
      <p:transition spd="slow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CC55104-B4D5-459A-A72F-EA06993F6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85" y="298173"/>
            <a:ext cx="5565915" cy="313082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B363A7C-D9DA-4908-96A8-38ACE739C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85" y="3497082"/>
            <a:ext cx="5565915" cy="31308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71B269-F36E-4989-ADF0-6BC45E2AFC96}"/>
              </a:ext>
            </a:extLst>
          </p:cNvPr>
          <p:cNvSpPr txBox="1"/>
          <p:nvPr/>
        </p:nvSpPr>
        <p:spPr>
          <a:xfrm>
            <a:off x="7546680" y="2321602"/>
            <a:ext cx="3004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Schwannoma </a:t>
            </a:r>
            <a:endParaRPr lang="ko-KR" altLang="en-US" sz="2400" dirty="0"/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E74495C4-C81E-46FD-9971-8A20B746F1D4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3313042" y="1863587"/>
            <a:ext cx="4233638" cy="6888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22C6F098-9261-4C14-9575-0AC7961F5654}"/>
              </a:ext>
            </a:extLst>
          </p:cNvPr>
          <p:cNvCxnSpPr>
            <a:cxnSpLocks/>
          </p:cNvCxnSpPr>
          <p:nvPr/>
        </p:nvCxnSpPr>
        <p:spPr>
          <a:xfrm flipH="1">
            <a:off x="3169203" y="2714741"/>
            <a:ext cx="4277848" cy="16007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68C3540-4AEB-4016-AC90-C9D97021C222}"/>
              </a:ext>
            </a:extLst>
          </p:cNvPr>
          <p:cNvSpPr txBox="1"/>
          <p:nvPr/>
        </p:nvSpPr>
        <p:spPr>
          <a:xfrm>
            <a:off x="7546679" y="4084641"/>
            <a:ext cx="44329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Nerve Root</a:t>
            </a:r>
          </a:p>
          <a:p>
            <a:r>
              <a:rPr lang="en-US" altLang="ko-KR" sz="2400" dirty="0"/>
              <a:t>: Dumbbell shape part</a:t>
            </a:r>
          </a:p>
          <a:p>
            <a:r>
              <a:rPr lang="en-US" altLang="ko-KR" sz="2400" dirty="0"/>
              <a:t>  (Total Facetectomy Exposure)</a:t>
            </a:r>
          </a:p>
          <a:p>
            <a:r>
              <a:rPr lang="en-US" altLang="ko-KR" sz="2400" dirty="0"/>
              <a:t>     </a:t>
            </a:r>
            <a:endParaRPr lang="ko-KR" altLang="en-US" sz="2400" dirty="0"/>
          </a:p>
        </p:txBody>
      </p:sp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id="{02A9AF28-94FF-4C84-AA59-3CF686817DCD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3667875" y="4869471"/>
            <a:ext cx="3878804" cy="600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761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59C7EC1C-1368-485B-9B25-C35E4F90E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3" y="346257"/>
            <a:ext cx="5409315" cy="30427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42D4B5D0-1A63-429C-8C92-954711772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3" y="3469005"/>
            <a:ext cx="5409315" cy="3042740"/>
          </a:xfrm>
          <a:prstGeom prst="rect">
            <a:avLst/>
          </a:prstGeom>
        </p:spPr>
      </p:pic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10C49514-4301-4C9F-BDD1-159CF6AD0353}"/>
              </a:ext>
            </a:extLst>
          </p:cNvPr>
          <p:cNvCxnSpPr>
            <a:cxnSpLocks/>
          </p:cNvCxnSpPr>
          <p:nvPr/>
        </p:nvCxnSpPr>
        <p:spPr>
          <a:xfrm flipH="1" flipV="1">
            <a:off x="3698697" y="1880171"/>
            <a:ext cx="3770615" cy="821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CB9AF8A-4B00-47CE-9ED7-F9F29B5BF31D}"/>
              </a:ext>
            </a:extLst>
          </p:cNvPr>
          <p:cNvSpPr txBox="1"/>
          <p:nvPr/>
        </p:nvSpPr>
        <p:spPr>
          <a:xfrm>
            <a:off x="7618598" y="1546865"/>
            <a:ext cx="3518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Nerve Root</a:t>
            </a:r>
          </a:p>
          <a:p>
            <a:r>
              <a:rPr lang="en-US" altLang="ko-KR" sz="2400" dirty="0"/>
              <a:t>: Dumbbell shape part</a:t>
            </a:r>
          </a:p>
          <a:p>
            <a:r>
              <a:rPr lang="en-US" altLang="ko-KR" sz="2400" dirty="0"/>
              <a:t>: Dissection    </a:t>
            </a:r>
            <a:endParaRPr lang="ko-KR" alt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3B10EC-515A-4994-BEA5-A96A1BA8BD38}"/>
              </a:ext>
            </a:extLst>
          </p:cNvPr>
          <p:cNvSpPr txBox="1"/>
          <p:nvPr/>
        </p:nvSpPr>
        <p:spPr>
          <a:xfrm>
            <a:off x="7618598" y="3980128"/>
            <a:ext cx="3518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Nerve Root</a:t>
            </a:r>
          </a:p>
          <a:p>
            <a:r>
              <a:rPr lang="en-US" altLang="ko-KR" sz="2400" dirty="0"/>
              <a:t>: Dumbbell shape part</a:t>
            </a:r>
          </a:p>
          <a:p>
            <a:r>
              <a:rPr lang="en-US" altLang="ko-KR" sz="2400" dirty="0"/>
              <a:t>: Debulked     </a:t>
            </a:r>
            <a:endParaRPr lang="ko-KR" altLang="en-US" sz="2400" dirty="0"/>
          </a:p>
        </p:txBody>
      </p: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E33BC1E3-5543-430C-AD9F-A48EE2B7C7E3}"/>
              </a:ext>
            </a:extLst>
          </p:cNvPr>
          <p:cNvCxnSpPr>
            <a:cxnSpLocks/>
          </p:cNvCxnSpPr>
          <p:nvPr/>
        </p:nvCxnSpPr>
        <p:spPr>
          <a:xfrm flipH="1">
            <a:off x="3863083" y="4734678"/>
            <a:ext cx="3851098" cy="1882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709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7ABFAEA-20A0-4715-B107-5C2079B14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90" y="335696"/>
            <a:ext cx="5499208" cy="30933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AD2700-3EB4-47B5-A6AB-568F93FEADA5}"/>
              </a:ext>
            </a:extLst>
          </p:cNvPr>
          <p:cNvSpPr txBox="1"/>
          <p:nvPr/>
        </p:nvSpPr>
        <p:spPr>
          <a:xfrm>
            <a:off x="7289825" y="912852"/>
            <a:ext cx="4381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Nerve Root</a:t>
            </a:r>
          </a:p>
          <a:p>
            <a:r>
              <a:rPr lang="en-US" altLang="ko-KR" sz="2400" dirty="0"/>
              <a:t>: Dumbbell shape part</a:t>
            </a:r>
          </a:p>
          <a:p>
            <a:r>
              <a:rPr lang="en-US" altLang="ko-KR" sz="2400" dirty="0"/>
              <a:t>: Debulked </a:t>
            </a:r>
          </a:p>
          <a:p>
            <a:r>
              <a:rPr lang="en-US" altLang="ko-KR" sz="2400" dirty="0"/>
              <a:t>: Sheath Closure – Repaired  </a:t>
            </a:r>
            <a:endParaRPr lang="ko-KR" altLang="en-US" sz="2400" dirty="0"/>
          </a:p>
        </p:txBody>
      </p:sp>
      <p:cxnSp>
        <p:nvCxnSpPr>
          <p:cNvPr id="5" name="직선 화살표 연결선 4">
            <a:extLst>
              <a:ext uri="{FF2B5EF4-FFF2-40B4-BE49-F238E27FC236}">
                <a16:creationId xmlns:a16="http://schemas.microsoft.com/office/drawing/2014/main" id="{ED196B45-09C0-456B-8F9D-6EAEC5490DC7}"/>
              </a:ext>
            </a:extLst>
          </p:cNvPr>
          <p:cNvCxnSpPr>
            <a:cxnSpLocks/>
          </p:cNvCxnSpPr>
          <p:nvPr/>
        </p:nvCxnSpPr>
        <p:spPr>
          <a:xfrm flipH="1">
            <a:off x="4428162" y="1724350"/>
            <a:ext cx="2861663" cy="4024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>
            <a:extLst>
              <a:ext uri="{FF2B5EF4-FFF2-40B4-BE49-F238E27FC236}">
                <a16:creationId xmlns:a16="http://schemas.microsoft.com/office/drawing/2014/main" id="{E1DBBFC5-1FFA-4D32-83C7-043A5489B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62" y="3515405"/>
            <a:ext cx="5657636" cy="31824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AB5E04-9BA6-41E6-8F00-0C23DDD2433B}"/>
              </a:ext>
            </a:extLst>
          </p:cNvPr>
          <p:cNvSpPr txBox="1"/>
          <p:nvPr/>
        </p:nvSpPr>
        <p:spPr>
          <a:xfrm>
            <a:off x="7289825" y="3787904"/>
            <a:ext cx="4381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Nerve Root</a:t>
            </a:r>
          </a:p>
          <a:p>
            <a:r>
              <a:rPr lang="en-US" altLang="ko-KR" sz="2400" dirty="0"/>
              <a:t>: Dumbbell shape part</a:t>
            </a:r>
          </a:p>
          <a:p>
            <a:r>
              <a:rPr lang="en-US" altLang="ko-KR" sz="2400" dirty="0"/>
              <a:t>: Total Facetectomy – </a:t>
            </a:r>
          </a:p>
          <a:p>
            <a:r>
              <a:rPr lang="en-US" altLang="ko-KR" sz="2400" dirty="0"/>
              <a:t>: Post. </a:t>
            </a:r>
            <a:r>
              <a:rPr lang="en-US" altLang="ko-KR" sz="2400" dirty="0" err="1"/>
              <a:t>Instremented</a:t>
            </a:r>
            <a:r>
              <a:rPr lang="en-US" altLang="ko-KR" sz="2400" dirty="0"/>
              <a:t> Fusion</a:t>
            </a:r>
            <a:endParaRPr lang="ko-KR" altLang="en-US" sz="2400" dirty="0"/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C5D4EDD3-9FC0-47C0-BB08-3441FFF6838B}"/>
              </a:ext>
            </a:extLst>
          </p:cNvPr>
          <p:cNvCxnSpPr>
            <a:cxnSpLocks/>
          </p:cNvCxnSpPr>
          <p:nvPr/>
        </p:nvCxnSpPr>
        <p:spPr>
          <a:xfrm flipH="1">
            <a:off x="3750067" y="4572734"/>
            <a:ext cx="3539758" cy="1437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9779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3AD24DB-A8CA-420D-B52B-47FC4581D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78" y="435367"/>
            <a:ext cx="5322014" cy="299363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29B6DCB-3483-44EF-95C6-2268CC56A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33" y="435367"/>
            <a:ext cx="5322014" cy="299363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E45C6B5-563A-417A-9F0B-BCABDD2AF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821" y="3730466"/>
            <a:ext cx="2095185" cy="264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39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7E41C69-35BD-4916-B48E-EFB4FC027AF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6820" y="333333"/>
            <a:ext cx="5114925" cy="2910681"/>
          </a:xfrm>
        </p:spPr>
        <p:txBody>
          <a:bodyPr/>
          <a:lstStyle/>
          <a:p>
            <a:r>
              <a:rPr lang="en-US" altLang="ko-KR" sz="2400" dirty="0"/>
              <a:t>Schwannoma at L1-2 (left) , dumbbell-shaped </a:t>
            </a:r>
          </a:p>
          <a:p>
            <a:r>
              <a:rPr lang="en-US" altLang="ko-KR" sz="2400" dirty="0"/>
              <a:t>Laminectomy T12-L1</a:t>
            </a:r>
          </a:p>
          <a:p>
            <a:r>
              <a:rPr lang="en-US" altLang="ko-KR" sz="2400" b="1" dirty="0" err="1"/>
              <a:t>Unilaeral</a:t>
            </a:r>
            <a:r>
              <a:rPr lang="en-US" altLang="ko-KR" sz="2400" b="1" dirty="0"/>
              <a:t> facetectomy: L1-2 (left) </a:t>
            </a:r>
          </a:p>
          <a:p>
            <a:r>
              <a:rPr lang="en-US" altLang="ko-KR" sz="2400" b="1" dirty="0"/>
              <a:t>PIF T12-L2 </a:t>
            </a:r>
          </a:p>
          <a:p>
            <a:r>
              <a:rPr lang="en-US" altLang="ko-KR" dirty="0"/>
              <a:t>Pathology: Schwannoma (benign)</a:t>
            </a:r>
            <a:endParaRPr lang="ko-KR" altLang="en-US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19A9364E-3EC2-49E6-94B8-2E0C00931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8230" y="22251"/>
            <a:ext cx="2643835" cy="68580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4695D0C5-735D-47BC-8B5E-B984A38464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1288" y="44814"/>
            <a:ext cx="2011799" cy="6858000"/>
          </a:xfrm>
          <a:prstGeom prst="rect">
            <a:avLst/>
          </a:prstGeom>
        </p:spPr>
      </p:pic>
      <p:pic>
        <p:nvPicPr>
          <p:cNvPr id="4" name="Kim SK Dumbbell Schwannoma L12 POD 1Yr">
            <a:hlinkClick r:id="" action="ppaction://media"/>
            <a:extLst>
              <a:ext uri="{FF2B5EF4-FFF2-40B4-BE49-F238E27FC236}">
                <a16:creationId xmlns:a16="http://schemas.microsoft.com/office/drawing/2014/main" id="{9491704E-6C3C-402E-AC74-82F564C043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85670" y="3429000"/>
            <a:ext cx="1841529" cy="327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0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296</Words>
  <Application>Microsoft Office PowerPoint</Application>
  <PresentationFormat>와이드스크린</PresentationFormat>
  <Paragraphs>56</Paragraphs>
  <Slides>10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13" baseType="lpstr">
      <vt:lpstr>맑은 고딕</vt:lpstr>
      <vt:lpstr>Arial</vt:lpstr>
      <vt:lpstr>Office 테마</vt:lpstr>
      <vt:lpstr>  Microsurgical Resection of a Thoracolumbar Dumbbell-Type Schwannoma With Preservation of the Functional Nerve Root </vt:lpstr>
      <vt:lpstr>Case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Thank  you for your Attention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com</dc:creator>
  <cp:lastModifiedBy>com</cp:lastModifiedBy>
  <cp:revision>25</cp:revision>
  <dcterms:created xsi:type="dcterms:W3CDTF">2023-07-07T04:13:15Z</dcterms:created>
  <dcterms:modified xsi:type="dcterms:W3CDTF">2026-05-01T15:01:21Z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Fasoo_Trace_ID" pid="2">
    <vt:lpwstr>eyJub2RlMSI6eyJkc2QiOiIwMTAwMDAwMDAwMDAzMTk0IiwibG9nVGltZSI6IjIwMjYtMDQtMjhUMjE6NDI6NDVaIiwicElEIjoxLCJ0cmFjZUlkIjoiMUExMjk4MDlFOTM2NDIwNjlCNTAwN0M2QkQwNTE4RTMiLCJ1c2VyQ29kZSI6Ijk3NjIwMjMyIn0sIm5vZGUyIjp7ImRzZCI6IjAxMDAwMDAwMDAwMDMxOTQiLCJsb2dUaW1lIjoiMjAyNi0wNC0yOFQyMTo0Mjo0NVoiLCJwSUQiOjEsInRyYWNlSWQiOiIxQTEyOTgwOUU5MzY0MjA2OUI1MDA3QzZCRDA1MThFMyIsInVzZXJDb2RlIjoiOTc2MjAyMzIifSwibm9kZTMiOnsiZHNkIjoiMDEwMDAwMDAwMDAwMzE5NCIsImxvZ1RpbWUiOiIyMDI2LTA0LTI4VDIxOjQyOjQ1WiIsInBJRCI6MSwidHJhY2VJZCI6IjFBMTI5ODA5RTkzNjQyMDY5QjUwMDdDNkJEMDUxOEUzIiwidXNlckNvZGUiOiI5NzYyMDIzMiJ9LCJub2RlNCI6eyJkc2QiOiIwMTAwMDAwMDAwMDAzMTk0IiwibG9nVGltZSI6IjIwMjYtMDUtMDFUMTQ6NDc6MjRaIiwicElEIjoxLCJ0cmFjZUlkIjoiRjQwNzZEQ0ExRjRCNDg5NEJBODk0NUYwRjM0RUVCRjIiLCJ1c2VyQ29kZSI6Ijk3NjIwMjMyIn0sIm5vZGU1Ijp7ImRzZCI6IjAwMDAwMDAwMDAwMDAwMDAiLCJsb2dUaW1lIjoiMjAyNi0wNS0wMVQxNTowNToxM1oiLCJwSUQiOjIwNDgsInRyYWNlSWQiOiJCNENGMDU3MUFCNDc0NTkwQUJFREJEMjNBMUU0QkU0NSIsInVzZXJDb2RlIjoiOTc2MjAyMzIifSwibm9kZUNvdW50IjozfQ==</vt:lpwstr>
  </property>
</Properties>
</file>