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media/image11.svg" ContentType="image/svg+xml"/>
  <Override PartName="/ppt/media/image13.svg" ContentType="image/svg+xml"/>
  <Override PartName="/ppt/media/image6.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7"/>
  </p:notesMasterIdLst>
  <p:sldIdLst>
    <p:sldId id="263" r:id="rId3"/>
    <p:sldId id="271" r:id="rId4"/>
    <p:sldId id="272" r:id="rId5"/>
    <p:sldId id="273" r:id="rId6"/>
    <p:sldId id="274" r:id="rId8"/>
    <p:sldId id="275" r:id="rId9"/>
    <p:sldId id="276" r:id="rId10"/>
    <p:sldId id="277" r:id="rId11"/>
    <p:sldId id="278" r:id="rId12"/>
    <p:sldId id="279" r:id="rId13"/>
    <p:sldId id="280" r:id="rId14"/>
    <p:sldId id="264" r:id="rId15"/>
    <p:sldId id="269" r:id="rId16"/>
    <p:sldId id="265" r:id="rId17"/>
    <p:sldId id="266" r:id="rId18"/>
    <p:sldId id="267" r:id="rId19"/>
    <p:sldId id="268" r:id="rId20"/>
  </p:sldIdLst>
  <p:sldSz cx="12192000" cy="6858000" type="screen16x9"/>
  <p:notesSz cx="6858000" cy="9144000"/>
  <p:embeddedFontLst>
    <p:embeddedFont>
      <p:font typeface="Asta Sans" pitchFamily="2" charset="-127"/>
      <p:regular r:id="rId24"/>
    </p:embeddedFont>
    <p:embeddedFont>
      <p:font typeface="맑은 고딕" charset="0"/>
      <p:regular r:id="rId25"/>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2FDB2607-1784-4EEB-B798-7EB5836EED8A}">
        <p14:showMediaCtrls xmlns:p14="http://schemas.microsoft.com/office/powerpoint/2010/main" val="1"/>
      </p:ext>
    </p:extLst>
  </p:showPr>
  <p:clrMru>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94660"/>
  </p:normalViewPr>
  <p:slideViewPr>
    <p:cSldViewPr snapToGrid="0">
      <p:cViewPr varScale="1">
        <p:scale>
          <a:sx n="142" d="100"/>
          <a:sy n="142" d="100"/>
        </p:scale>
        <p:origin x="150" y="4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font" Target="fonts/font2.fntdata"/><Relationship Id="rId24" Type="http://schemas.openxmlformats.org/officeDocument/2006/relationships/font" Target="fonts/font1.fntdata"/><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9" name=""/>
        <p:cNvGrpSpPr/>
        <p:nvPr/>
      </p:nvGrpSpPr>
      <p:grpSpPr>
        <a:xfrm>
          <a:off x="0" y="0"/>
          <a:ext cx="0" cy="0"/>
          <a:chOff x="0" y="0"/>
          <a:chExt cx="0" cy="0"/>
        </a:xfrm>
      </p:grpSpPr>
      <p:sp>
        <p:nvSpPr>
          <p:cNvPr id="1048634"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1048635"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1E352C-F2D9-4CFF-98C0-A78B0F238102}" type="datetimeFigureOut">
              <a:rPr lang="ko-KR" altLang="en-US" smtClean="0"/>
            </a:fld>
            <a:endParaRPr lang="ko-KR" altLang="en-US"/>
          </a:p>
        </p:txBody>
      </p:sp>
      <p:sp>
        <p:nvSpPr>
          <p:cNvPr id="1048636"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p>
            <a:endParaRPr lang="ko-KR" altLang="en-US"/>
          </a:p>
        </p:txBody>
      </p:sp>
      <p:sp>
        <p:nvSpPr>
          <p:cNvPr id="1048637"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1048638"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1048639"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E4545F-7008-41B4-AE89-2EE83A19D900}" type="slidenum">
              <a:rPr lang="ko-KR" altLang="en-US" smtClean="0"/>
            </a:fld>
            <a:endParaRPr lang="ko-KR" altLang="en-US"/>
          </a:p>
        </p:txBody>
      </p:sp>
    </p:spTree>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8" name=""/>
        <p:cNvGrpSpPr/>
        <p:nvPr/>
      </p:nvGrpSpPr>
      <p:grpSpPr>
        <a:xfrm>
          <a:off x="0" y="0"/>
          <a:ext cx="0" cy="0"/>
          <a:chOff x="0" y="0"/>
          <a:chExt cx="0" cy="0"/>
        </a:xfrm>
      </p:grpSpPr>
      <p:pic>
        <p:nvPicPr>
          <p:cNvPr id="2097153" name="그림 6" descr="텍스트, 스크린샷, 문구용품, 봉투이(가) 표시된 사진&#10;&#10;AI가 생성한 콘텐츠는 부정확할 수 있습니다."/>
          <p:cNvPicPr>
            <a:picLocks noChangeAspect="1"/>
          </p:cNvPicPr>
          <p:nvPr userDrawn="1"/>
        </p:nvPicPr>
        <p:blipFill>
          <a:blip r:embed="rId2"/>
          <a:stretch>
            <a:fillRect/>
          </a:stretch>
        </p:blipFill>
        <p:spPr>
          <a:xfrm>
            <a:off x="0" y="0"/>
            <a:ext cx="12192000" cy="6858000"/>
          </a:xfrm>
          <a:prstGeom prst="rect">
            <a:avLst/>
          </a:prstGeom>
        </p:spPr>
      </p:pic>
      <p:sp>
        <p:nvSpPr>
          <p:cNvPr id="1048585" name="제목 1"/>
          <p:cNvSpPr>
            <a:spLocks noGrp="1"/>
          </p:cNvSpPr>
          <p:nvPr>
            <p:ph type="ctrTitle" hasCustomPrompt="1"/>
          </p:nvPr>
        </p:nvSpPr>
        <p:spPr>
          <a:xfrm>
            <a:off x="1139687" y="1122363"/>
            <a:ext cx="9144000" cy="3376750"/>
          </a:xfrm>
        </p:spPr>
        <p:txBody>
          <a:bodyPr anchor="ctr"/>
          <a:lstStyle>
            <a:lvl1pPr algn="l">
              <a:defRPr sz="6000">
                <a:solidFill>
                  <a:schemeClr val="bg1"/>
                </a:solidFill>
                <a:effectLst>
                  <a:outerShdw blurRad="38100" dist="38100" dir="2700000" algn="tl">
                    <a:srgbClr val="000000">
                      <a:alpha val="43137"/>
                    </a:srgbClr>
                  </a:outerShdw>
                </a:effectLst>
                <a:latin typeface="Asta Sans ExtraBold" pitchFamily="2" charset="-127"/>
                <a:ea typeface="Asta Sans ExtraBold" pitchFamily="2" charset="-127"/>
              </a:defRPr>
            </a:lvl1pPr>
          </a:lstStyle>
          <a:p>
            <a:r>
              <a:rPr lang="ko-KR" altLang="en-US" dirty="0"/>
              <a:t>마스터 제목 스타일 편집</a:t>
            </a:r>
            <a:endParaRPr lang="ko-KR" altLang="en-US" dirty="0"/>
          </a:p>
        </p:txBody>
      </p:sp>
      <p:sp>
        <p:nvSpPr>
          <p:cNvPr id="1048586" name="부제목 2"/>
          <p:cNvSpPr>
            <a:spLocks noGrp="1"/>
          </p:cNvSpPr>
          <p:nvPr>
            <p:ph type="subTitle" idx="1" hasCustomPrompt="1"/>
          </p:nvPr>
        </p:nvSpPr>
        <p:spPr>
          <a:xfrm>
            <a:off x="1133061" y="5181599"/>
            <a:ext cx="9144000" cy="1539875"/>
          </a:xfrm>
        </p:spPr>
        <p:txBody>
          <a:bodyPr>
            <a:normAutofit/>
          </a:bodyPr>
          <a:lstStyle>
            <a:lvl1pPr marL="0" indent="0" algn="l">
              <a:buNone/>
              <a:defRPr sz="3600">
                <a:solidFill>
                  <a:schemeClr val="accent1">
                    <a:lumMod val="50000"/>
                  </a:schemeClr>
                </a:solidFill>
                <a:latin typeface="Asta Sans ExtraBold" pitchFamily="2" charset="-127"/>
                <a:ea typeface="Asta Sans ExtraBold" pitchFamily="2" charset="-12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dirty="0"/>
              <a:t>클릭하여 마스터 부제목 스타일 편집</a:t>
            </a:r>
            <a:endParaRPr lang="ko-KR" altLang="en-US" dirty="0"/>
          </a:p>
        </p:txBody>
      </p:sp>
      <p:sp>
        <p:nvSpPr>
          <p:cNvPr id="1048587" name="슬라이드 번호 개체 틀 5"/>
          <p:cNvSpPr>
            <a:spLocks noGrp="1"/>
          </p:cNvSpPr>
          <p:nvPr>
            <p:ph type="sldNum" sz="quarter" idx="12"/>
          </p:nvPr>
        </p:nvSpPr>
        <p:spPr/>
        <p:txBody>
          <a:bodyPr/>
          <a:p>
            <a:fld id="{182DFFE0-7294-476C-BA61-3712476A3EED}" type="slidenum">
              <a:rPr lang="ko-KR" altLang="en-US" smtClean="0"/>
            </a:fld>
            <a:endParaRPr lang="ko-KR"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23" name=""/>
        <p:cNvGrpSpPr/>
        <p:nvPr/>
      </p:nvGrpSpPr>
      <p:grpSpPr>
        <a:xfrm>
          <a:off x="0" y="0"/>
          <a:ext cx="0" cy="0"/>
          <a:chOff x="0" y="0"/>
          <a:chExt cx="0" cy="0"/>
        </a:xfrm>
      </p:grpSpPr>
      <p:sp>
        <p:nvSpPr>
          <p:cNvPr id="1048605" name="제목 1"/>
          <p:cNvSpPr>
            <a:spLocks noGrp="1"/>
          </p:cNvSpPr>
          <p:nvPr>
            <p:ph type="title" hasCustomPrompt="1"/>
          </p:nvPr>
        </p:nvSpPr>
        <p:spPr/>
        <p:txBody>
          <a:bodyPr/>
          <a:p>
            <a:r>
              <a:rPr lang="ko-KR" altLang="en-US"/>
              <a:t>마스터 제목 스타일 편집</a:t>
            </a:r>
            <a:endParaRPr lang="ko-KR" altLang="en-US"/>
          </a:p>
        </p:txBody>
      </p:sp>
      <p:sp>
        <p:nvSpPr>
          <p:cNvPr id="1048606" name="세로 텍스트 개체 틀 2"/>
          <p:cNvSpPr>
            <a:spLocks noGrp="1"/>
          </p:cNvSpPr>
          <p:nvPr>
            <p:ph type="body" orient="vert" idx="1" hasCustomPrompt="1"/>
          </p:nvPr>
        </p:nvSpPr>
        <p:spPr/>
        <p:txBody>
          <a:bodyPr vert="eaVert"/>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1048607" name="날짜 개체 틀 3"/>
          <p:cNvSpPr>
            <a:spLocks noGrp="1"/>
          </p:cNvSpPr>
          <p:nvPr>
            <p:ph type="dt" sz="half" idx="10"/>
          </p:nvPr>
        </p:nvSpPr>
        <p:spPr>
          <a:xfrm>
            <a:off x="838200" y="6356350"/>
            <a:ext cx="2743200" cy="365125"/>
          </a:xfrm>
          <a:prstGeom prst="rect">
            <a:avLst/>
          </a:prstGeom>
        </p:spPr>
        <p:txBody>
          <a:bodyPr/>
          <a:p>
            <a:endParaRPr lang="ko-KR" altLang="en-US"/>
          </a:p>
        </p:txBody>
      </p:sp>
      <p:sp>
        <p:nvSpPr>
          <p:cNvPr id="1048608" name="바닥글 개체 틀 4"/>
          <p:cNvSpPr>
            <a:spLocks noGrp="1"/>
          </p:cNvSpPr>
          <p:nvPr>
            <p:ph type="ftr" sz="quarter" idx="11"/>
          </p:nvPr>
        </p:nvSpPr>
        <p:spPr>
          <a:xfrm>
            <a:off x="4038600" y="6356350"/>
            <a:ext cx="4114800" cy="365125"/>
          </a:xfrm>
          <a:prstGeom prst="rect">
            <a:avLst/>
          </a:prstGeom>
        </p:spPr>
        <p:txBody>
          <a:bodyPr/>
          <a:p>
            <a:endParaRPr lang="ko-KR" altLang="en-US"/>
          </a:p>
        </p:txBody>
      </p:sp>
      <p:sp>
        <p:nvSpPr>
          <p:cNvPr id="1048609" name="슬라이드 번호 개체 틀 5"/>
          <p:cNvSpPr>
            <a:spLocks noGrp="1"/>
          </p:cNvSpPr>
          <p:nvPr>
            <p:ph type="sldNum" sz="quarter" idx="12"/>
          </p:nvPr>
        </p:nvSpPr>
        <p:spPr/>
        <p:txBody>
          <a:bodyPr/>
          <a:p>
            <a:fld id="{182DFFE0-7294-476C-BA61-3712476A3EED}" type="slidenum">
              <a:rPr lang="ko-KR" altLang="en-US" smtClean="0"/>
            </a:fld>
            <a:endParaRPr lang="ko-K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21" name=""/>
        <p:cNvGrpSpPr/>
        <p:nvPr/>
      </p:nvGrpSpPr>
      <p:grpSpPr>
        <a:xfrm>
          <a:off x="0" y="0"/>
          <a:ext cx="0" cy="0"/>
          <a:chOff x="0" y="0"/>
          <a:chExt cx="0" cy="0"/>
        </a:xfrm>
      </p:grpSpPr>
      <p:sp>
        <p:nvSpPr>
          <p:cNvPr id="1048594" name="세로 제목 1"/>
          <p:cNvSpPr>
            <a:spLocks noGrp="1"/>
          </p:cNvSpPr>
          <p:nvPr>
            <p:ph type="title" orient="vert" hasCustomPrompt="1"/>
          </p:nvPr>
        </p:nvSpPr>
        <p:spPr>
          <a:xfrm>
            <a:off x="8724900" y="365125"/>
            <a:ext cx="2628900" cy="5811838"/>
          </a:xfrm>
        </p:spPr>
        <p:txBody>
          <a:bodyPr vert="eaVert"/>
          <a:p>
            <a:r>
              <a:rPr lang="ko-KR" altLang="en-US"/>
              <a:t>마스터 제목 스타일 편집</a:t>
            </a:r>
            <a:endParaRPr lang="ko-KR" altLang="en-US"/>
          </a:p>
        </p:txBody>
      </p:sp>
      <p:sp>
        <p:nvSpPr>
          <p:cNvPr id="1048595" name="세로 텍스트 개체 틀 2"/>
          <p:cNvSpPr>
            <a:spLocks noGrp="1"/>
          </p:cNvSpPr>
          <p:nvPr>
            <p:ph type="body" orient="vert" idx="1" hasCustomPrompt="1"/>
          </p:nvPr>
        </p:nvSpPr>
        <p:spPr>
          <a:xfrm>
            <a:off x="838200" y="365125"/>
            <a:ext cx="7734300" cy="5811838"/>
          </a:xfrm>
        </p:spPr>
        <p:txBody>
          <a:bodyPr vert="eaVert"/>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1048596" name="날짜 개체 틀 3"/>
          <p:cNvSpPr>
            <a:spLocks noGrp="1"/>
          </p:cNvSpPr>
          <p:nvPr>
            <p:ph type="dt" sz="half" idx="10"/>
          </p:nvPr>
        </p:nvSpPr>
        <p:spPr>
          <a:xfrm>
            <a:off x="838200" y="6356350"/>
            <a:ext cx="2743200" cy="365125"/>
          </a:xfrm>
          <a:prstGeom prst="rect">
            <a:avLst/>
          </a:prstGeom>
        </p:spPr>
        <p:txBody>
          <a:bodyPr/>
          <a:p>
            <a:endParaRPr lang="ko-KR" altLang="en-US"/>
          </a:p>
        </p:txBody>
      </p:sp>
      <p:sp>
        <p:nvSpPr>
          <p:cNvPr id="1048597" name="바닥글 개체 틀 4"/>
          <p:cNvSpPr>
            <a:spLocks noGrp="1"/>
          </p:cNvSpPr>
          <p:nvPr>
            <p:ph type="ftr" sz="quarter" idx="11"/>
          </p:nvPr>
        </p:nvSpPr>
        <p:spPr>
          <a:xfrm>
            <a:off x="4038600" y="6356350"/>
            <a:ext cx="4114800" cy="365125"/>
          </a:xfrm>
          <a:prstGeom prst="rect">
            <a:avLst/>
          </a:prstGeom>
        </p:spPr>
        <p:txBody>
          <a:bodyPr/>
          <a:p>
            <a:endParaRPr lang="ko-KR" altLang="en-US"/>
          </a:p>
        </p:txBody>
      </p:sp>
      <p:sp>
        <p:nvSpPr>
          <p:cNvPr id="1048598" name="슬라이드 번호 개체 틀 5"/>
          <p:cNvSpPr>
            <a:spLocks noGrp="1"/>
          </p:cNvSpPr>
          <p:nvPr>
            <p:ph type="sldNum" sz="quarter" idx="12"/>
          </p:nvPr>
        </p:nvSpPr>
        <p:spPr/>
        <p:txBody>
          <a:bodyPr/>
          <a:p>
            <a:fld id="{182DFFE0-7294-476C-BA61-3712476A3EED}" type="slidenum">
              <a:rPr lang="ko-KR" altLang="en-US" smtClean="0"/>
            </a:fld>
            <a:endParaRPr lang="ko-K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6" name=""/>
        <p:cNvGrpSpPr/>
        <p:nvPr/>
      </p:nvGrpSpPr>
      <p:grpSpPr>
        <a:xfrm>
          <a:off x="0" y="0"/>
          <a:ext cx="0" cy="0"/>
          <a:chOff x="0" y="0"/>
          <a:chExt cx="0" cy="0"/>
        </a:xfrm>
      </p:grpSpPr>
      <p:sp>
        <p:nvSpPr>
          <p:cNvPr id="1048579" name="제목 1"/>
          <p:cNvSpPr>
            <a:spLocks noGrp="1"/>
          </p:cNvSpPr>
          <p:nvPr>
            <p:ph type="title" hasCustomPrompt="1"/>
          </p:nvPr>
        </p:nvSpPr>
        <p:spPr>
          <a:xfrm>
            <a:off x="510209" y="272257"/>
            <a:ext cx="11171582" cy="695152"/>
          </a:xfrm>
        </p:spPr>
        <p:txBody>
          <a:bodyPr/>
          <a:lstStyle>
            <a:lvl1pPr>
              <a:defRPr>
                <a:solidFill>
                  <a:schemeClr val="bg1"/>
                </a:solidFill>
                <a:effectLst>
                  <a:outerShdw blurRad="38100" dist="38100" dir="2700000" algn="tl">
                    <a:srgbClr val="000000">
                      <a:alpha val="43137"/>
                    </a:srgbClr>
                  </a:outerShdw>
                </a:effectLst>
              </a:defRPr>
            </a:lvl1pPr>
          </a:lstStyle>
          <a:p>
            <a:r>
              <a:rPr lang="ko-KR" altLang="en-US" dirty="0"/>
              <a:t>마스터 제목 스타일 편집</a:t>
            </a:r>
            <a:endParaRPr lang="ko-KR" altLang="en-US" dirty="0"/>
          </a:p>
        </p:txBody>
      </p:sp>
      <p:sp>
        <p:nvSpPr>
          <p:cNvPr id="1048580" name="내용 개체 틀 2"/>
          <p:cNvSpPr>
            <a:spLocks noGrp="1"/>
          </p:cNvSpPr>
          <p:nvPr>
            <p:ph idx="1" hasCustomPrompt="1"/>
          </p:nvPr>
        </p:nvSpPr>
        <p:spPr>
          <a:xfrm>
            <a:off x="510209" y="1239077"/>
            <a:ext cx="11171582" cy="5062331"/>
          </a:xfrm>
        </p:spPr>
        <p:txBody>
          <a:bodyPr>
            <a:normAutofit/>
          </a:bodyPr>
          <a:lstStyle>
            <a:lvl1pPr>
              <a:defRPr sz="2400"/>
            </a:lvl1pPr>
            <a:lvl2pPr>
              <a:defRPr sz="2400"/>
            </a:lvl2pPr>
            <a:lvl3pPr>
              <a:defRPr sz="2400"/>
            </a:lvl3pPr>
            <a:lvl4pPr>
              <a:defRPr sz="2400"/>
            </a:lvl4pPr>
            <a:lvl5pPr>
              <a:defRPr sz="2400"/>
            </a:lvl5pPr>
          </a:lstStyle>
          <a:p>
            <a:pPr lvl="0"/>
            <a:r>
              <a:rPr lang="ko-KR" altLang="en-US" dirty="0"/>
              <a:t>마스터 텍스트 스타일을 편집하려면 클릭</a:t>
            </a:r>
            <a:endParaRPr lang="ko-KR" altLang="en-US" dirty="0"/>
          </a:p>
          <a:p>
            <a:pPr lvl="1"/>
            <a:r>
              <a:rPr lang="ko-KR" altLang="en-US" dirty="0"/>
              <a:t>두 번째 수준</a:t>
            </a:r>
            <a:endParaRPr lang="ko-KR" altLang="en-US" dirty="0"/>
          </a:p>
          <a:p>
            <a:pPr lvl="2"/>
            <a:r>
              <a:rPr lang="ko-KR" altLang="en-US" dirty="0"/>
              <a:t>세 번째 수준</a:t>
            </a:r>
            <a:endParaRPr lang="ko-KR" altLang="en-US" dirty="0"/>
          </a:p>
          <a:p>
            <a:pPr lvl="3"/>
            <a:r>
              <a:rPr lang="ko-KR" altLang="en-US" dirty="0"/>
              <a:t>네 번째 수준</a:t>
            </a:r>
            <a:endParaRPr lang="ko-KR" altLang="en-US" dirty="0"/>
          </a:p>
          <a:p>
            <a:pPr lvl="4"/>
            <a:r>
              <a:rPr lang="ko-KR" altLang="en-US" dirty="0"/>
              <a:t>다섯 번째 수준</a:t>
            </a:r>
            <a:endParaRPr lang="ko-KR" altLang="en-US" dirty="0"/>
          </a:p>
        </p:txBody>
      </p:sp>
      <p:sp>
        <p:nvSpPr>
          <p:cNvPr id="1048581" name="슬라이드 번호 개체 틀 5"/>
          <p:cNvSpPr>
            <a:spLocks noGrp="1"/>
          </p:cNvSpPr>
          <p:nvPr>
            <p:ph type="sldNum" sz="quarter" idx="12"/>
          </p:nvPr>
        </p:nvSpPr>
        <p:spPr/>
        <p:txBody>
          <a:bodyPr/>
          <a:lstStyle>
            <a:lvl1pPr>
              <a:defRPr sz="1100"/>
            </a:lvl1pPr>
          </a:lstStyle>
          <a:p>
            <a:fld id="{182DFFE0-7294-476C-BA61-3712476A3EED}" type="slidenum">
              <a:rPr lang="ko-KR" altLang="en-US" smtClean="0"/>
            </a:fld>
            <a:endParaRPr lang="ko-KR"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24" name=""/>
        <p:cNvGrpSpPr/>
        <p:nvPr/>
      </p:nvGrpSpPr>
      <p:grpSpPr>
        <a:xfrm>
          <a:off x="0" y="0"/>
          <a:ext cx="0" cy="0"/>
          <a:chOff x="0" y="0"/>
          <a:chExt cx="0" cy="0"/>
        </a:xfrm>
      </p:grpSpPr>
      <p:sp>
        <p:nvSpPr>
          <p:cNvPr id="1048610" name="제목 1"/>
          <p:cNvSpPr>
            <a:spLocks noGrp="1"/>
          </p:cNvSpPr>
          <p:nvPr>
            <p:ph type="title" hasCustomPrompt="1"/>
          </p:nvPr>
        </p:nvSpPr>
        <p:spPr>
          <a:xfrm>
            <a:off x="831850" y="1709738"/>
            <a:ext cx="10515600" cy="2852737"/>
          </a:xfrm>
        </p:spPr>
        <p:txBody>
          <a:bodyPr anchor="b"/>
          <a:lstStyle>
            <a:lvl1pPr>
              <a:defRPr sz="6000"/>
            </a:lvl1pPr>
          </a:lstStyle>
          <a:p>
            <a:r>
              <a:rPr lang="ko-KR" altLang="en-US"/>
              <a:t>마스터 제목 스타일 편집</a:t>
            </a:r>
            <a:endParaRPr lang="ko-KR" altLang="en-US"/>
          </a:p>
        </p:txBody>
      </p:sp>
      <p:sp>
        <p:nvSpPr>
          <p:cNvPr id="1048611" name="텍스트 개체 틀 2"/>
          <p:cNvSpPr>
            <a:spLocks noGrp="1"/>
          </p:cNvSpPr>
          <p:nvPr>
            <p:ph type="body" idx="1" hasCustomPrompt="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ko-KR" altLang="en-US"/>
              <a:t>마스터 텍스트 스타일을 편집하려면 클릭</a:t>
            </a:r>
            <a:endParaRPr lang="ko-KR" altLang="en-US"/>
          </a:p>
        </p:txBody>
      </p:sp>
      <p:sp>
        <p:nvSpPr>
          <p:cNvPr id="1048612" name="날짜 개체 틀 3"/>
          <p:cNvSpPr>
            <a:spLocks noGrp="1"/>
          </p:cNvSpPr>
          <p:nvPr>
            <p:ph type="dt" sz="half" idx="10"/>
          </p:nvPr>
        </p:nvSpPr>
        <p:spPr>
          <a:xfrm>
            <a:off x="838200" y="6356350"/>
            <a:ext cx="2743200" cy="365125"/>
          </a:xfrm>
          <a:prstGeom prst="rect">
            <a:avLst/>
          </a:prstGeom>
        </p:spPr>
        <p:txBody>
          <a:bodyPr/>
          <a:p>
            <a:endParaRPr lang="ko-KR" altLang="en-US"/>
          </a:p>
        </p:txBody>
      </p:sp>
      <p:sp>
        <p:nvSpPr>
          <p:cNvPr id="1048613" name="바닥글 개체 틀 4"/>
          <p:cNvSpPr>
            <a:spLocks noGrp="1"/>
          </p:cNvSpPr>
          <p:nvPr>
            <p:ph type="ftr" sz="quarter" idx="11"/>
          </p:nvPr>
        </p:nvSpPr>
        <p:spPr>
          <a:xfrm>
            <a:off x="4038600" y="6356350"/>
            <a:ext cx="4114800" cy="365125"/>
          </a:xfrm>
          <a:prstGeom prst="rect">
            <a:avLst/>
          </a:prstGeom>
        </p:spPr>
        <p:txBody>
          <a:bodyPr/>
          <a:p>
            <a:endParaRPr lang="ko-KR" altLang="en-US"/>
          </a:p>
        </p:txBody>
      </p:sp>
      <p:sp>
        <p:nvSpPr>
          <p:cNvPr id="1048614" name="슬라이드 번호 개체 틀 5"/>
          <p:cNvSpPr>
            <a:spLocks noGrp="1"/>
          </p:cNvSpPr>
          <p:nvPr>
            <p:ph type="sldNum" sz="quarter" idx="12"/>
          </p:nvPr>
        </p:nvSpPr>
        <p:spPr/>
        <p:txBody>
          <a:bodyPr/>
          <a:p>
            <a:fld id="{182DFFE0-7294-476C-BA61-3712476A3EED}" type="slidenum">
              <a:rPr lang="ko-KR" altLang="en-US" smtClean="0"/>
            </a:fld>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25" name=""/>
        <p:cNvGrpSpPr/>
        <p:nvPr/>
      </p:nvGrpSpPr>
      <p:grpSpPr>
        <a:xfrm>
          <a:off x="0" y="0"/>
          <a:ext cx="0" cy="0"/>
          <a:chOff x="0" y="0"/>
          <a:chExt cx="0" cy="0"/>
        </a:xfrm>
      </p:grpSpPr>
      <p:sp>
        <p:nvSpPr>
          <p:cNvPr id="1048615" name="제목 1"/>
          <p:cNvSpPr>
            <a:spLocks noGrp="1"/>
          </p:cNvSpPr>
          <p:nvPr>
            <p:ph type="title" hasCustomPrompt="1"/>
          </p:nvPr>
        </p:nvSpPr>
        <p:spPr/>
        <p:txBody>
          <a:bodyPr/>
          <a:p>
            <a:r>
              <a:rPr lang="ko-KR" altLang="en-US"/>
              <a:t>마스터 제목 스타일 편집</a:t>
            </a:r>
            <a:endParaRPr lang="ko-KR" altLang="en-US"/>
          </a:p>
        </p:txBody>
      </p:sp>
      <p:sp>
        <p:nvSpPr>
          <p:cNvPr id="1048616" name="내용 개체 틀 2"/>
          <p:cNvSpPr>
            <a:spLocks noGrp="1"/>
          </p:cNvSpPr>
          <p:nvPr>
            <p:ph sz="half" idx="1" hasCustomPrompt="1"/>
          </p:nvPr>
        </p:nvSpPr>
        <p:spPr>
          <a:xfrm>
            <a:off x="838200" y="1341690"/>
            <a:ext cx="5181600" cy="4835273"/>
          </a:xfrm>
        </p:spPr>
        <p:txBody>
          <a:bodyPr/>
          <a:p>
            <a:pPr lvl="0"/>
            <a:r>
              <a:rPr lang="ko-KR" altLang="en-US" dirty="0"/>
              <a:t>마스터 텍스트 스타일을 편집하려면 클릭</a:t>
            </a:r>
            <a:endParaRPr lang="ko-KR" altLang="en-US" dirty="0"/>
          </a:p>
          <a:p>
            <a:pPr lvl="1"/>
            <a:r>
              <a:rPr lang="ko-KR" altLang="en-US" dirty="0"/>
              <a:t>두 번째 수준</a:t>
            </a:r>
            <a:endParaRPr lang="ko-KR" altLang="en-US" dirty="0"/>
          </a:p>
          <a:p>
            <a:pPr lvl="2"/>
            <a:r>
              <a:rPr lang="ko-KR" altLang="en-US" dirty="0"/>
              <a:t>세 번째 수준</a:t>
            </a:r>
            <a:endParaRPr lang="ko-KR" altLang="en-US" dirty="0"/>
          </a:p>
          <a:p>
            <a:pPr lvl="3"/>
            <a:r>
              <a:rPr lang="ko-KR" altLang="en-US" dirty="0"/>
              <a:t>네 번째 수준</a:t>
            </a:r>
            <a:endParaRPr lang="ko-KR" altLang="en-US" dirty="0"/>
          </a:p>
          <a:p>
            <a:pPr lvl="4"/>
            <a:r>
              <a:rPr lang="ko-KR" altLang="en-US" dirty="0"/>
              <a:t>다섯 번째 수준</a:t>
            </a:r>
            <a:endParaRPr lang="ko-KR" altLang="en-US" dirty="0"/>
          </a:p>
        </p:txBody>
      </p:sp>
      <p:sp>
        <p:nvSpPr>
          <p:cNvPr id="1048617" name="내용 개체 틀 3"/>
          <p:cNvSpPr>
            <a:spLocks noGrp="1"/>
          </p:cNvSpPr>
          <p:nvPr>
            <p:ph sz="half" idx="2" hasCustomPrompt="1"/>
          </p:nvPr>
        </p:nvSpPr>
        <p:spPr>
          <a:xfrm>
            <a:off x="6172200" y="1341690"/>
            <a:ext cx="5181600" cy="4835273"/>
          </a:xfrm>
        </p:spPr>
        <p:txBody>
          <a:bodyPr/>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1048618" name="슬라이드 번호 개체 틀 6"/>
          <p:cNvSpPr>
            <a:spLocks noGrp="1"/>
          </p:cNvSpPr>
          <p:nvPr>
            <p:ph type="sldNum" sz="quarter" idx="12"/>
          </p:nvPr>
        </p:nvSpPr>
        <p:spPr/>
        <p:txBody>
          <a:bodyPr/>
          <a:p>
            <a:fld id="{182DFFE0-7294-476C-BA61-3712476A3EED}" type="slidenum">
              <a:rPr lang="ko-KR" altLang="en-US" smtClean="0"/>
            </a:fld>
            <a:endParaRPr lang="ko-K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26" name=""/>
        <p:cNvGrpSpPr/>
        <p:nvPr/>
      </p:nvGrpSpPr>
      <p:grpSpPr>
        <a:xfrm>
          <a:off x="0" y="0"/>
          <a:ext cx="0" cy="0"/>
          <a:chOff x="0" y="0"/>
          <a:chExt cx="0" cy="0"/>
        </a:xfrm>
      </p:grpSpPr>
      <p:sp>
        <p:nvSpPr>
          <p:cNvPr id="1048619" name="제목 1"/>
          <p:cNvSpPr>
            <a:spLocks noGrp="1"/>
          </p:cNvSpPr>
          <p:nvPr>
            <p:ph type="title" hasCustomPrompt="1"/>
          </p:nvPr>
        </p:nvSpPr>
        <p:spPr>
          <a:xfrm>
            <a:off x="839788" y="201584"/>
            <a:ext cx="10515600" cy="823912"/>
          </a:xfrm>
        </p:spPr>
        <p:txBody>
          <a:bodyPr/>
          <a:p>
            <a:r>
              <a:rPr lang="ko-KR" altLang="en-US"/>
              <a:t>마스터 제목 스타일 편집</a:t>
            </a:r>
            <a:endParaRPr lang="ko-KR" altLang="en-US"/>
          </a:p>
        </p:txBody>
      </p:sp>
      <p:sp>
        <p:nvSpPr>
          <p:cNvPr id="1048620" name="텍스트 개체 틀 2"/>
          <p:cNvSpPr>
            <a:spLocks noGrp="1"/>
          </p:cNvSpPr>
          <p:nvPr>
            <p:ph type="body" idx="1" hasCustomPrompt="1"/>
          </p:nvPr>
        </p:nvSpPr>
        <p:spPr>
          <a:xfrm>
            <a:off x="839788" y="1222376"/>
            <a:ext cx="5157787" cy="823912"/>
          </a:xfrm>
        </p:spPr>
        <p:txBody>
          <a:bodyPr anchor="ctr">
            <a:normAutofit fontScale="95833"/>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편집하려면 클릭</a:t>
            </a:r>
            <a:endParaRPr lang="ko-KR" altLang="en-US" dirty="0"/>
          </a:p>
        </p:txBody>
      </p:sp>
      <p:sp>
        <p:nvSpPr>
          <p:cNvPr id="1048621" name="내용 개체 틀 3"/>
          <p:cNvSpPr>
            <a:spLocks noGrp="1"/>
          </p:cNvSpPr>
          <p:nvPr>
            <p:ph sz="half" idx="2" hasCustomPrompt="1"/>
          </p:nvPr>
        </p:nvSpPr>
        <p:spPr>
          <a:xfrm>
            <a:off x="839788" y="2046287"/>
            <a:ext cx="5157787" cy="4217779"/>
          </a:xfrm>
        </p:spPr>
        <p:txBody>
          <a:bodyPr/>
          <a:p>
            <a:pPr lvl="0"/>
            <a:r>
              <a:rPr lang="ko-KR" altLang="en-US" dirty="0"/>
              <a:t>마스터 텍스트 스타일을 편집하려면 클릭</a:t>
            </a:r>
            <a:endParaRPr lang="ko-KR" altLang="en-US" dirty="0"/>
          </a:p>
          <a:p>
            <a:pPr lvl="1"/>
            <a:r>
              <a:rPr lang="ko-KR" altLang="en-US" dirty="0"/>
              <a:t>두 번째 수준</a:t>
            </a:r>
            <a:endParaRPr lang="ko-KR" altLang="en-US" dirty="0"/>
          </a:p>
          <a:p>
            <a:pPr lvl="2"/>
            <a:r>
              <a:rPr lang="ko-KR" altLang="en-US" dirty="0"/>
              <a:t>세 번째 수준</a:t>
            </a:r>
            <a:endParaRPr lang="ko-KR" altLang="en-US" dirty="0"/>
          </a:p>
          <a:p>
            <a:pPr lvl="3"/>
            <a:r>
              <a:rPr lang="ko-KR" altLang="en-US" dirty="0"/>
              <a:t>네 번째 수준</a:t>
            </a:r>
            <a:endParaRPr lang="ko-KR" altLang="en-US" dirty="0"/>
          </a:p>
          <a:p>
            <a:pPr lvl="4"/>
            <a:r>
              <a:rPr lang="ko-KR" altLang="en-US" dirty="0"/>
              <a:t>다섯 번째 수준</a:t>
            </a:r>
            <a:endParaRPr lang="ko-KR" altLang="en-US" dirty="0"/>
          </a:p>
        </p:txBody>
      </p:sp>
      <p:sp>
        <p:nvSpPr>
          <p:cNvPr id="1048622" name="텍스트 개체 틀 4"/>
          <p:cNvSpPr>
            <a:spLocks noGrp="1"/>
          </p:cNvSpPr>
          <p:nvPr>
            <p:ph type="body" sz="quarter" idx="3" hasCustomPrompt="1"/>
          </p:nvPr>
        </p:nvSpPr>
        <p:spPr>
          <a:xfrm>
            <a:off x="6172200" y="1222376"/>
            <a:ext cx="5183188" cy="823912"/>
          </a:xfrm>
        </p:spPr>
        <p:txBody>
          <a:bodyPr anchor="ctr">
            <a:normAutofit fontScale="95833"/>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endParaRPr lang="ko-KR" altLang="en-US"/>
          </a:p>
        </p:txBody>
      </p:sp>
      <p:sp>
        <p:nvSpPr>
          <p:cNvPr id="1048623" name="내용 개체 틀 5"/>
          <p:cNvSpPr>
            <a:spLocks noGrp="1"/>
          </p:cNvSpPr>
          <p:nvPr>
            <p:ph sz="quarter" idx="4" hasCustomPrompt="1"/>
          </p:nvPr>
        </p:nvSpPr>
        <p:spPr>
          <a:xfrm>
            <a:off x="6172200" y="2046287"/>
            <a:ext cx="5183188" cy="4217779"/>
          </a:xfrm>
        </p:spPr>
        <p:txBody>
          <a:bodyPr/>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1048624" name="슬라이드 번호 개체 틀 8"/>
          <p:cNvSpPr>
            <a:spLocks noGrp="1"/>
          </p:cNvSpPr>
          <p:nvPr>
            <p:ph type="sldNum" sz="quarter" idx="12"/>
          </p:nvPr>
        </p:nvSpPr>
        <p:spPr/>
        <p:txBody>
          <a:bodyPr/>
          <a:p>
            <a:fld id="{182DFFE0-7294-476C-BA61-3712476A3EED}" type="slidenum">
              <a:rPr lang="ko-KR" altLang="en-US" smtClean="0"/>
            </a:fld>
            <a:endParaRPr lang="ko-K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20" name=""/>
        <p:cNvGrpSpPr/>
        <p:nvPr/>
      </p:nvGrpSpPr>
      <p:grpSpPr>
        <a:xfrm>
          <a:off x="0" y="0"/>
          <a:ext cx="0" cy="0"/>
          <a:chOff x="0" y="0"/>
          <a:chExt cx="0" cy="0"/>
        </a:xfrm>
      </p:grpSpPr>
      <p:sp>
        <p:nvSpPr>
          <p:cNvPr id="1048590" name="제목 1"/>
          <p:cNvSpPr>
            <a:spLocks noGrp="1"/>
          </p:cNvSpPr>
          <p:nvPr>
            <p:ph type="title" hasCustomPrompt="1"/>
          </p:nvPr>
        </p:nvSpPr>
        <p:spPr/>
        <p:txBody>
          <a:bodyPr/>
          <a:p>
            <a:r>
              <a:rPr lang="ko-KR" altLang="en-US"/>
              <a:t>마스터 제목 스타일 편집</a:t>
            </a:r>
            <a:endParaRPr lang="ko-KR" altLang="en-US"/>
          </a:p>
        </p:txBody>
      </p:sp>
      <p:sp>
        <p:nvSpPr>
          <p:cNvPr id="1048591" name="날짜 개체 틀 2"/>
          <p:cNvSpPr>
            <a:spLocks noGrp="1"/>
          </p:cNvSpPr>
          <p:nvPr>
            <p:ph type="dt" sz="half" idx="10"/>
          </p:nvPr>
        </p:nvSpPr>
        <p:spPr>
          <a:xfrm>
            <a:off x="838200" y="6356350"/>
            <a:ext cx="2743200" cy="365125"/>
          </a:xfrm>
          <a:prstGeom prst="rect">
            <a:avLst/>
          </a:prstGeom>
        </p:spPr>
        <p:txBody>
          <a:bodyPr/>
          <a:p>
            <a:endParaRPr lang="ko-KR" altLang="en-US"/>
          </a:p>
        </p:txBody>
      </p:sp>
      <p:sp>
        <p:nvSpPr>
          <p:cNvPr id="1048592" name="바닥글 개체 틀 3"/>
          <p:cNvSpPr>
            <a:spLocks noGrp="1"/>
          </p:cNvSpPr>
          <p:nvPr>
            <p:ph type="ftr" sz="quarter" idx="11"/>
          </p:nvPr>
        </p:nvSpPr>
        <p:spPr>
          <a:xfrm>
            <a:off x="4038600" y="6356350"/>
            <a:ext cx="4114800" cy="365125"/>
          </a:xfrm>
          <a:prstGeom prst="rect">
            <a:avLst/>
          </a:prstGeom>
        </p:spPr>
        <p:txBody>
          <a:bodyPr/>
          <a:p>
            <a:endParaRPr lang="ko-KR" altLang="en-US"/>
          </a:p>
        </p:txBody>
      </p:sp>
      <p:sp>
        <p:nvSpPr>
          <p:cNvPr id="1048593" name="슬라이드 번호 개체 틀 4"/>
          <p:cNvSpPr>
            <a:spLocks noGrp="1"/>
          </p:cNvSpPr>
          <p:nvPr>
            <p:ph type="sldNum" sz="quarter" idx="12"/>
          </p:nvPr>
        </p:nvSpPr>
        <p:spPr/>
        <p:txBody>
          <a:bodyPr/>
          <a:p>
            <a:fld id="{182DFFE0-7294-476C-BA61-3712476A3EED}" type="slidenum">
              <a:rPr lang="ko-KR" altLang="en-US" smtClean="0"/>
            </a:fld>
            <a:endParaRPr lang="ko-K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27" name=""/>
        <p:cNvGrpSpPr/>
        <p:nvPr/>
      </p:nvGrpSpPr>
      <p:grpSpPr>
        <a:xfrm>
          <a:off x="0" y="0"/>
          <a:ext cx="0" cy="0"/>
          <a:chOff x="0" y="0"/>
          <a:chExt cx="0" cy="0"/>
        </a:xfrm>
      </p:grpSpPr>
      <p:sp>
        <p:nvSpPr>
          <p:cNvPr id="1048625" name="날짜 개체 틀 1"/>
          <p:cNvSpPr>
            <a:spLocks noGrp="1"/>
          </p:cNvSpPr>
          <p:nvPr>
            <p:ph type="dt" sz="half" idx="10"/>
          </p:nvPr>
        </p:nvSpPr>
        <p:spPr>
          <a:xfrm>
            <a:off x="838200" y="6356350"/>
            <a:ext cx="2743200" cy="365125"/>
          </a:xfrm>
          <a:prstGeom prst="rect">
            <a:avLst/>
          </a:prstGeom>
        </p:spPr>
        <p:txBody>
          <a:bodyPr/>
          <a:p>
            <a:endParaRPr lang="ko-KR" altLang="en-US"/>
          </a:p>
        </p:txBody>
      </p:sp>
      <p:sp>
        <p:nvSpPr>
          <p:cNvPr id="1048626" name="바닥글 개체 틀 2"/>
          <p:cNvSpPr>
            <a:spLocks noGrp="1"/>
          </p:cNvSpPr>
          <p:nvPr>
            <p:ph type="ftr" sz="quarter" idx="11"/>
          </p:nvPr>
        </p:nvSpPr>
        <p:spPr>
          <a:xfrm>
            <a:off x="4038600" y="6356350"/>
            <a:ext cx="4114800" cy="365125"/>
          </a:xfrm>
          <a:prstGeom prst="rect">
            <a:avLst/>
          </a:prstGeom>
        </p:spPr>
        <p:txBody>
          <a:bodyPr/>
          <a:p>
            <a:endParaRPr lang="ko-KR" altLang="en-US"/>
          </a:p>
        </p:txBody>
      </p:sp>
      <p:sp>
        <p:nvSpPr>
          <p:cNvPr id="1048627" name="슬라이드 번호 개체 틀 3"/>
          <p:cNvSpPr>
            <a:spLocks noGrp="1"/>
          </p:cNvSpPr>
          <p:nvPr>
            <p:ph type="sldNum" sz="quarter" idx="12"/>
          </p:nvPr>
        </p:nvSpPr>
        <p:spPr/>
        <p:txBody>
          <a:bodyPr/>
          <a:p>
            <a:fld id="{182DFFE0-7294-476C-BA61-3712476A3EED}" type="slidenum">
              <a:rPr lang="ko-KR" altLang="en-US" smtClean="0"/>
            </a:fld>
            <a:endParaRPr lang="ko-K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28" name=""/>
        <p:cNvGrpSpPr/>
        <p:nvPr/>
      </p:nvGrpSpPr>
      <p:grpSpPr>
        <a:xfrm>
          <a:off x="0" y="0"/>
          <a:ext cx="0" cy="0"/>
          <a:chOff x="0" y="0"/>
          <a:chExt cx="0" cy="0"/>
        </a:xfrm>
      </p:grpSpPr>
      <p:sp>
        <p:nvSpPr>
          <p:cNvPr id="1048628" name="제목 1"/>
          <p:cNvSpPr>
            <a:spLocks noGrp="1"/>
          </p:cNvSpPr>
          <p:nvPr>
            <p:ph type="title" hasCustomPrompt="1"/>
          </p:nvPr>
        </p:nvSpPr>
        <p:spPr>
          <a:xfrm>
            <a:off x="839788" y="457200"/>
            <a:ext cx="3932237" cy="1600200"/>
          </a:xfrm>
        </p:spPr>
        <p:txBody>
          <a:bodyPr anchor="b"/>
          <a:lstStyle>
            <a:lvl1pPr>
              <a:defRPr sz="3200"/>
            </a:lvl1pPr>
          </a:lstStyle>
          <a:p>
            <a:r>
              <a:rPr lang="ko-KR" altLang="en-US"/>
              <a:t>마스터 제목 스타일 편집</a:t>
            </a:r>
            <a:endParaRPr lang="ko-KR" altLang="en-US"/>
          </a:p>
        </p:txBody>
      </p:sp>
      <p:sp>
        <p:nvSpPr>
          <p:cNvPr id="1048629" name="내용 개체 틀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1048630" name="텍스트 개체 틀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endParaRPr lang="ko-KR" altLang="en-US"/>
          </a:p>
        </p:txBody>
      </p:sp>
      <p:sp>
        <p:nvSpPr>
          <p:cNvPr id="1048631" name="날짜 개체 틀 4"/>
          <p:cNvSpPr>
            <a:spLocks noGrp="1"/>
          </p:cNvSpPr>
          <p:nvPr>
            <p:ph type="dt" sz="half" idx="10"/>
          </p:nvPr>
        </p:nvSpPr>
        <p:spPr>
          <a:xfrm>
            <a:off x="838200" y="6356350"/>
            <a:ext cx="2743200" cy="365125"/>
          </a:xfrm>
          <a:prstGeom prst="rect">
            <a:avLst/>
          </a:prstGeom>
        </p:spPr>
        <p:txBody>
          <a:bodyPr/>
          <a:p>
            <a:endParaRPr lang="ko-KR" altLang="en-US"/>
          </a:p>
        </p:txBody>
      </p:sp>
      <p:sp>
        <p:nvSpPr>
          <p:cNvPr id="1048632" name="바닥글 개체 틀 5"/>
          <p:cNvSpPr>
            <a:spLocks noGrp="1"/>
          </p:cNvSpPr>
          <p:nvPr>
            <p:ph type="ftr" sz="quarter" idx="11"/>
          </p:nvPr>
        </p:nvSpPr>
        <p:spPr>
          <a:xfrm>
            <a:off x="4038600" y="6356350"/>
            <a:ext cx="4114800" cy="365125"/>
          </a:xfrm>
          <a:prstGeom prst="rect">
            <a:avLst/>
          </a:prstGeom>
        </p:spPr>
        <p:txBody>
          <a:bodyPr/>
          <a:p>
            <a:endParaRPr lang="ko-KR" altLang="en-US"/>
          </a:p>
        </p:txBody>
      </p:sp>
      <p:sp>
        <p:nvSpPr>
          <p:cNvPr id="1048633" name="슬라이드 번호 개체 틀 6"/>
          <p:cNvSpPr>
            <a:spLocks noGrp="1"/>
          </p:cNvSpPr>
          <p:nvPr>
            <p:ph type="sldNum" sz="quarter" idx="12"/>
          </p:nvPr>
        </p:nvSpPr>
        <p:spPr/>
        <p:txBody>
          <a:bodyPr/>
          <a:p>
            <a:fld id="{182DFFE0-7294-476C-BA61-3712476A3EED}" type="slidenum">
              <a:rPr lang="ko-KR" altLang="en-US" smtClean="0"/>
            </a:fld>
            <a:endParaRPr lang="ko-K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22" name=""/>
        <p:cNvGrpSpPr/>
        <p:nvPr/>
      </p:nvGrpSpPr>
      <p:grpSpPr>
        <a:xfrm>
          <a:off x="0" y="0"/>
          <a:ext cx="0" cy="0"/>
          <a:chOff x="0" y="0"/>
          <a:chExt cx="0" cy="0"/>
        </a:xfrm>
      </p:grpSpPr>
      <p:sp>
        <p:nvSpPr>
          <p:cNvPr id="1048599" name="제목 1"/>
          <p:cNvSpPr>
            <a:spLocks noGrp="1"/>
          </p:cNvSpPr>
          <p:nvPr>
            <p:ph type="title" hasCustomPrompt="1"/>
          </p:nvPr>
        </p:nvSpPr>
        <p:spPr>
          <a:xfrm>
            <a:off x="839788" y="457200"/>
            <a:ext cx="3932237" cy="1600200"/>
          </a:xfrm>
        </p:spPr>
        <p:txBody>
          <a:bodyPr anchor="b"/>
          <a:lstStyle>
            <a:lvl1pPr>
              <a:defRPr sz="3200"/>
            </a:lvl1pPr>
          </a:lstStyle>
          <a:p>
            <a:r>
              <a:rPr lang="ko-KR" altLang="en-US"/>
              <a:t>마스터 제목 스타일 편집</a:t>
            </a:r>
            <a:endParaRPr lang="ko-KR" altLang="en-US"/>
          </a:p>
        </p:txBody>
      </p:sp>
      <p:sp>
        <p:nvSpPr>
          <p:cNvPr id="1048600"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1048601" name="텍스트 개체 틀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endParaRPr lang="ko-KR" altLang="en-US"/>
          </a:p>
        </p:txBody>
      </p:sp>
      <p:sp>
        <p:nvSpPr>
          <p:cNvPr id="1048602" name="날짜 개체 틀 4"/>
          <p:cNvSpPr>
            <a:spLocks noGrp="1"/>
          </p:cNvSpPr>
          <p:nvPr>
            <p:ph type="dt" sz="half" idx="10"/>
          </p:nvPr>
        </p:nvSpPr>
        <p:spPr>
          <a:xfrm>
            <a:off x="838200" y="6356350"/>
            <a:ext cx="2743200" cy="365125"/>
          </a:xfrm>
          <a:prstGeom prst="rect">
            <a:avLst/>
          </a:prstGeom>
        </p:spPr>
        <p:txBody>
          <a:bodyPr/>
          <a:p>
            <a:endParaRPr lang="ko-KR" altLang="en-US"/>
          </a:p>
        </p:txBody>
      </p:sp>
      <p:sp>
        <p:nvSpPr>
          <p:cNvPr id="1048603" name="바닥글 개체 틀 5"/>
          <p:cNvSpPr>
            <a:spLocks noGrp="1"/>
          </p:cNvSpPr>
          <p:nvPr>
            <p:ph type="ftr" sz="quarter" idx="11"/>
          </p:nvPr>
        </p:nvSpPr>
        <p:spPr>
          <a:xfrm>
            <a:off x="4038600" y="6356350"/>
            <a:ext cx="4114800" cy="365125"/>
          </a:xfrm>
          <a:prstGeom prst="rect">
            <a:avLst/>
          </a:prstGeom>
        </p:spPr>
        <p:txBody>
          <a:bodyPr/>
          <a:p>
            <a:endParaRPr lang="ko-KR" altLang="en-US"/>
          </a:p>
        </p:txBody>
      </p:sp>
      <p:sp>
        <p:nvSpPr>
          <p:cNvPr id="1048604" name="슬라이드 번호 개체 틀 6"/>
          <p:cNvSpPr>
            <a:spLocks noGrp="1"/>
          </p:cNvSpPr>
          <p:nvPr>
            <p:ph type="sldNum" sz="quarter" idx="12"/>
          </p:nvPr>
        </p:nvSpPr>
        <p:spPr/>
        <p:txBody>
          <a:bodyPr/>
          <a:p>
            <a:fld id="{182DFFE0-7294-476C-BA61-3712476A3EED}" type="slidenum">
              <a:rPr lang="ko-KR" altLang="en-US" smtClean="0"/>
            </a:fld>
            <a:endParaRPr lang="ko-KR"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2.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4" name=""/>
        <p:cNvGrpSpPr/>
        <p:nvPr/>
      </p:nvGrpSpPr>
      <p:grpSpPr>
        <a:xfrm>
          <a:off x="0" y="0"/>
          <a:ext cx="0" cy="0"/>
          <a:chOff x="0" y="0"/>
          <a:chExt cx="0" cy="0"/>
        </a:xfrm>
      </p:grpSpPr>
      <p:pic>
        <p:nvPicPr>
          <p:cNvPr id="2097152" name="그림 7" descr="텍스트, 스크린샷, 아쿠아이(가) 표시된 사진&#10;&#10;AI가 생성한 콘텐츠는 부정확할 수 있습니다."/>
          <p:cNvPicPr>
            <a:picLocks noChangeAspect="1"/>
          </p:cNvPicPr>
          <p:nvPr userDrawn="1"/>
        </p:nvPicPr>
        <p:blipFill>
          <a:blip r:embed="rId12"/>
          <a:stretch>
            <a:fillRect/>
          </a:stretch>
        </p:blipFill>
        <p:spPr>
          <a:xfrm>
            <a:off x="0" y="0"/>
            <a:ext cx="12192000" cy="6858000"/>
          </a:xfrm>
          <a:prstGeom prst="rect">
            <a:avLst/>
          </a:prstGeom>
        </p:spPr>
      </p:pic>
      <p:sp>
        <p:nvSpPr>
          <p:cNvPr id="1048576" name="제목 개체 틀 1"/>
          <p:cNvSpPr>
            <a:spLocks noGrp="1"/>
          </p:cNvSpPr>
          <p:nvPr>
            <p:ph type="title"/>
          </p:nvPr>
        </p:nvSpPr>
        <p:spPr>
          <a:xfrm>
            <a:off x="510209" y="272257"/>
            <a:ext cx="11171582" cy="701778"/>
          </a:xfrm>
          <a:prstGeom prst="rect">
            <a:avLst/>
          </a:prstGeom>
        </p:spPr>
        <p:txBody>
          <a:bodyPr vert="horz" lIns="91440" tIns="45720" rIns="91440" bIns="45720" rtlCol="0" anchor="ctr">
            <a:normAutofit/>
          </a:bodyPr>
          <a:p>
            <a:r>
              <a:rPr lang="ko-KR" altLang="en-US" dirty="0"/>
              <a:t>마스터 제목 스타일 편집</a:t>
            </a:r>
            <a:endParaRPr lang="ko-KR" altLang="en-US" dirty="0"/>
          </a:p>
        </p:txBody>
      </p:sp>
      <p:sp>
        <p:nvSpPr>
          <p:cNvPr id="1048577" name="텍스트 개체 틀 2"/>
          <p:cNvSpPr>
            <a:spLocks noGrp="1"/>
          </p:cNvSpPr>
          <p:nvPr>
            <p:ph type="body" idx="1"/>
          </p:nvPr>
        </p:nvSpPr>
        <p:spPr>
          <a:xfrm>
            <a:off x="510209" y="1239078"/>
            <a:ext cx="11171582" cy="5074202"/>
          </a:xfrm>
          <a:prstGeom prst="rect">
            <a:avLst/>
          </a:prstGeom>
        </p:spPr>
        <p:txBody>
          <a:bodyPr vert="horz" lIns="91440" tIns="45720" rIns="91440" bIns="45720" rtlCol="0">
            <a:normAutofit/>
          </a:bodyPr>
          <a:p>
            <a:pPr lvl="0"/>
            <a:r>
              <a:rPr lang="ko-KR" altLang="en-US" dirty="0"/>
              <a:t>마스터 텍스트 스타일을 편집하려면 클릭</a:t>
            </a:r>
            <a:endParaRPr lang="ko-KR" altLang="en-US" dirty="0"/>
          </a:p>
          <a:p>
            <a:pPr lvl="1"/>
            <a:r>
              <a:rPr lang="ko-KR" altLang="en-US" dirty="0"/>
              <a:t>두 번째 수준</a:t>
            </a:r>
            <a:endParaRPr lang="ko-KR" altLang="en-US" dirty="0"/>
          </a:p>
          <a:p>
            <a:pPr lvl="2"/>
            <a:r>
              <a:rPr lang="ko-KR" altLang="en-US" dirty="0"/>
              <a:t>세 번째 수준</a:t>
            </a:r>
            <a:endParaRPr lang="ko-KR" altLang="en-US" dirty="0"/>
          </a:p>
          <a:p>
            <a:pPr lvl="3"/>
            <a:r>
              <a:rPr lang="ko-KR" altLang="en-US" dirty="0"/>
              <a:t>네 번째 수준</a:t>
            </a:r>
            <a:endParaRPr lang="ko-KR" altLang="en-US" dirty="0"/>
          </a:p>
          <a:p>
            <a:pPr lvl="4"/>
            <a:r>
              <a:rPr lang="ko-KR" altLang="en-US" dirty="0"/>
              <a:t>다섯 번째 수준</a:t>
            </a:r>
            <a:endParaRPr lang="ko-KR" altLang="en-US" dirty="0"/>
          </a:p>
        </p:txBody>
      </p:sp>
      <p:sp>
        <p:nvSpPr>
          <p:cNvPr id="1048578" name="슬라이드 번호 개체 틀 5"/>
          <p:cNvSpPr>
            <a:spLocks noGrp="1"/>
          </p:cNvSpPr>
          <p:nvPr>
            <p:ph type="sldNum" sz="quarter" idx="4"/>
          </p:nvPr>
        </p:nvSpPr>
        <p:spPr>
          <a:xfrm>
            <a:off x="11164955" y="6467237"/>
            <a:ext cx="877957" cy="365125"/>
          </a:xfrm>
          <a:prstGeom prst="rect">
            <a:avLst/>
          </a:prstGeom>
        </p:spPr>
        <p:txBody>
          <a:bodyPr vert="horz" lIns="91440" tIns="45720" rIns="91440" bIns="45720" rtlCol="0" anchor="ctr"/>
          <a:lstStyle>
            <a:lvl1pPr algn="r">
              <a:defRPr sz="1100">
                <a:solidFill>
                  <a:schemeClr val="tx1"/>
                </a:solidFill>
                <a:latin typeface="Asta Sans Medium" pitchFamily="2" charset="-127"/>
                <a:ea typeface="Asta Sans Medium" pitchFamily="2" charset="-127"/>
              </a:defRPr>
            </a:lvl1pPr>
          </a:lstStyle>
          <a:p>
            <a:fld id="{182DFFE0-7294-476C-BA61-3712476A3EED}" type="slidenum">
              <a:rPr lang="ko-KR" altLang="en-US" smtClean="0"/>
            </a:fld>
            <a:endParaRPr lang="ko-KR"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1" hangingPunct="1">
        <a:lnSpc>
          <a:spcPct val="90000"/>
        </a:lnSpc>
        <a:spcBef>
          <a:spcPct val="0"/>
        </a:spcBef>
        <a:buNone/>
        <a:defRPr sz="4400" kern="1200">
          <a:solidFill>
            <a:schemeClr val="bg1"/>
          </a:solidFill>
          <a:effectLst>
            <a:outerShdw blurRad="38100" dist="38100" dir="2700000" algn="tl">
              <a:srgbClr val="000000">
                <a:alpha val="43137"/>
              </a:srgbClr>
            </a:outerShdw>
          </a:effectLst>
          <a:latin typeface="Asta Sans SemiBold" pitchFamily="2" charset="-127"/>
          <a:ea typeface="Asta Sans SemiBold" pitchFamily="2" charset="-127"/>
          <a:cs typeface="+mj-cs"/>
        </a:defRPr>
      </a:lvl1pPr>
    </p:titleStyle>
    <p:bodyStyle>
      <a:lvl1pPr marL="179705" indent="-179705" algn="l" defTabSz="914400" rtl="0" eaLnBrk="1" latinLnBrk="1" hangingPunct="1">
        <a:lnSpc>
          <a:spcPct val="120000"/>
        </a:lnSpc>
        <a:spcBef>
          <a:spcPts val="1000"/>
        </a:spcBef>
        <a:buFont typeface="Arial" panose="020B0704020202020204" pitchFamily="34" charset="0"/>
        <a:buChar char="•"/>
        <a:defRPr sz="2400" kern="1200">
          <a:solidFill>
            <a:schemeClr val="tx1"/>
          </a:solidFill>
          <a:latin typeface="Asta Sans Medium" pitchFamily="2" charset="-127"/>
          <a:ea typeface="Asta Sans Medium" pitchFamily="2" charset="-127"/>
          <a:cs typeface="+mn-cs"/>
        </a:defRPr>
      </a:lvl1pPr>
      <a:lvl2pPr marL="630555" indent="-173355" algn="l" defTabSz="914400" rtl="0" eaLnBrk="1" latinLnBrk="1" hangingPunct="1">
        <a:lnSpc>
          <a:spcPct val="120000"/>
        </a:lnSpc>
        <a:spcBef>
          <a:spcPts val="500"/>
        </a:spcBef>
        <a:buFont typeface="Arial" panose="020B0704020202020204" pitchFamily="34" charset="0"/>
        <a:buChar char="•"/>
        <a:defRPr sz="2400" kern="1200">
          <a:solidFill>
            <a:schemeClr val="tx1"/>
          </a:solidFill>
          <a:latin typeface="Asta Sans Medium" pitchFamily="2" charset="-127"/>
          <a:ea typeface="Asta Sans Medium" pitchFamily="2" charset="-127"/>
          <a:cs typeface="+mn-cs"/>
        </a:defRPr>
      </a:lvl2pPr>
      <a:lvl3pPr marL="1073150" indent="-158750" algn="l" defTabSz="914400" rtl="0" eaLnBrk="1" latinLnBrk="1" hangingPunct="1">
        <a:lnSpc>
          <a:spcPct val="120000"/>
        </a:lnSpc>
        <a:spcBef>
          <a:spcPts val="500"/>
        </a:spcBef>
        <a:buFont typeface="Arial" panose="020B0704020202020204" pitchFamily="34" charset="0"/>
        <a:buChar char="•"/>
        <a:defRPr sz="2400" kern="1200">
          <a:solidFill>
            <a:schemeClr val="tx1"/>
          </a:solidFill>
          <a:latin typeface="Asta Sans Medium" pitchFamily="2" charset="-127"/>
          <a:ea typeface="Asta Sans Medium" pitchFamily="2" charset="-127"/>
          <a:cs typeface="+mn-cs"/>
        </a:defRPr>
      </a:lvl3pPr>
      <a:lvl4pPr marL="1524000" indent="-152400" algn="l" defTabSz="914400" rtl="0" eaLnBrk="1" latinLnBrk="1" hangingPunct="1">
        <a:lnSpc>
          <a:spcPct val="120000"/>
        </a:lnSpc>
        <a:spcBef>
          <a:spcPts val="500"/>
        </a:spcBef>
        <a:buFont typeface="Arial" panose="020B0704020202020204" pitchFamily="34" charset="0"/>
        <a:buChar char="•"/>
        <a:defRPr sz="2400" kern="1200">
          <a:solidFill>
            <a:schemeClr val="tx1"/>
          </a:solidFill>
          <a:latin typeface="Asta Sans Medium" pitchFamily="2" charset="-127"/>
          <a:ea typeface="Asta Sans Medium" pitchFamily="2" charset="-127"/>
          <a:cs typeface="+mn-cs"/>
        </a:defRPr>
      </a:lvl4pPr>
      <a:lvl5pPr marL="1974850" indent="-146050" algn="l" defTabSz="914400" rtl="0" eaLnBrk="1" latinLnBrk="1" hangingPunct="1">
        <a:lnSpc>
          <a:spcPct val="120000"/>
        </a:lnSpc>
        <a:spcBef>
          <a:spcPts val="500"/>
        </a:spcBef>
        <a:buFont typeface="Arial" panose="020B0704020202020204" pitchFamily="34" charset="0"/>
        <a:buChar char="•"/>
        <a:defRPr sz="2400" kern="1200">
          <a:solidFill>
            <a:schemeClr val="tx1"/>
          </a:solidFill>
          <a:latin typeface="Asta Sans Medium" pitchFamily="2" charset="-127"/>
          <a:ea typeface="Asta Sans Medium" pitchFamily="2" charset="-127"/>
          <a:cs typeface="+mn-cs"/>
        </a:defRPr>
      </a:lvl5pPr>
      <a:lvl6pPr marL="2514600" indent="-228600" algn="l" defTabSz="914400" rtl="0" eaLnBrk="1" latinLnBrk="1"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image" Target="../media/image13.svg"/><Relationship Id="rId8" Type="http://schemas.openxmlformats.org/officeDocument/2006/relationships/image" Target="../media/image12.png"/><Relationship Id="rId7" Type="http://schemas.openxmlformats.org/officeDocument/2006/relationships/image" Target="../media/image11.svg"/><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svg"/><Relationship Id="rId11" Type="http://schemas.openxmlformats.org/officeDocument/2006/relationships/notesSlide" Target="../notesSlides/notesSlide1.xml"/><Relationship Id="rId10" Type="http://schemas.openxmlformats.org/officeDocument/2006/relationships/slideLayout" Target="../slideLayouts/slideLayout7.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8" name="제목 1"/>
          <p:cNvSpPr>
            <a:spLocks noGrp="1"/>
          </p:cNvSpPr>
          <p:nvPr>
            <p:ph type="ctrTitle"/>
          </p:nvPr>
        </p:nvSpPr>
        <p:spPr>
          <a:xfrm>
            <a:off x="668655" y="1122680"/>
            <a:ext cx="10754995" cy="3376930"/>
          </a:xfrm>
        </p:spPr>
        <p:txBody>
          <a:bodyPr>
            <a:noAutofit/>
          </a:bodyPr>
          <a:p>
            <a:pPr algn="l"/>
            <a:r>
              <a:rPr lang="en-US" altLang="en-US" sz="4000" dirty="0"/>
              <a:t>Clinical Profile of Chronic Low Back Pain Patients after Unilateral Biportal Endoscopic (UBE) Spine Surgery: A Retrospective Cohort Study</a:t>
            </a:r>
            <a:endParaRPr lang="en-US" altLang="en-US" sz="4000" dirty="0"/>
          </a:p>
        </p:txBody>
      </p:sp>
      <p:sp>
        <p:nvSpPr>
          <p:cNvPr id="1048589" name="부제목 2"/>
          <p:cNvSpPr>
            <a:spLocks noGrp="1"/>
          </p:cNvSpPr>
          <p:nvPr>
            <p:ph type="subTitle" idx="1"/>
          </p:nvPr>
        </p:nvSpPr>
        <p:spPr>
          <a:xfrm>
            <a:off x="1133061" y="5161577"/>
            <a:ext cx="9144000" cy="1539875"/>
          </a:xfrm>
        </p:spPr>
        <p:txBody>
          <a:bodyPr>
            <a:normAutofit/>
          </a:bodyPr>
          <a:p>
            <a:pPr algn="l">
              <a:lnSpc>
                <a:spcPct val="100000"/>
              </a:lnSpc>
            </a:pPr>
            <a:r>
              <a:rPr lang="en-US" altLang="ko-KR" sz="2400" dirty="0">
                <a:solidFill>
                  <a:srgbClr val="1F4E79"/>
                </a:solidFill>
                <a:latin typeface="Asta Sans" pitchFamily="2" charset="-127"/>
                <a:ea typeface="Asta Sans" pitchFamily="2" charset="-127"/>
              </a:rPr>
              <a:t>Ma. Ella Muriel F. Valdevieso</a:t>
            </a:r>
            <a:endParaRPr lang="en-US" altLang="ko-KR" sz="2400" dirty="0">
              <a:solidFill>
                <a:srgbClr val="1F4E79"/>
              </a:solidFill>
              <a:latin typeface="Asta Sans" pitchFamily="2" charset="-127"/>
              <a:ea typeface="Asta Sans" pitchFamily="2" charset="-127"/>
            </a:endParaRPr>
          </a:p>
          <a:p>
            <a:pPr algn="l">
              <a:lnSpc>
                <a:spcPct val="100000"/>
              </a:lnSpc>
            </a:pPr>
            <a:r>
              <a:rPr lang="en-US" altLang="ko-KR" sz="2400" dirty="0">
                <a:solidFill>
                  <a:srgbClr val="1F4E79"/>
                </a:solidFill>
                <a:latin typeface="Asta Sans" pitchFamily="2" charset="-127"/>
                <a:ea typeface="Asta Sans" pitchFamily="2" charset="-127"/>
              </a:rPr>
              <a:t>Chong Hua Hospital, Cebu City, Philippines</a:t>
            </a:r>
            <a:endParaRPr lang="en-US" altLang="ko-KR" sz="2400" dirty="0">
              <a:solidFill>
                <a:srgbClr val="1F4E79"/>
              </a:solidFill>
              <a:latin typeface="Asta Sans" pitchFamily="2" charset="-127"/>
              <a:ea typeface="Asta Sans" pitchFamily="2" charset="-12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170143" y="156174"/>
            <a:ext cx="11851715" cy="819325"/>
            <a:chOff x="0" y="0"/>
            <a:chExt cx="122428806" cy="8463671"/>
          </a:xfrm>
        </p:grpSpPr>
        <p:sp>
          <p:nvSpPr>
            <p:cNvPr id="3" name="Freeform 3"/>
            <p:cNvSpPr/>
            <p:nvPr/>
          </p:nvSpPr>
          <p:spPr>
            <a:xfrm>
              <a:off x="10160" y="16510"/>
              <a:ext cx="122405946" cy="8435731"/>
            </a:xfrm>
            <a:custGeom>
              <a:avLst/>
              <a:gdLst/>
              <a:ahLst/>
              <a:cxnLst/>
              <a:rect l="l" t="t" r="r" b="b"/>
              <a:pathLst>
                <a:path w="122405946" h="8435731">
                  <a:moveTo>
                    <a:pt x="122405946" y="8435731"/>
                  </a:moveTo>
                  <a:lnTo>
                    <a:pt x="0" y="8428111"/>
                  </a:lnTo>
                  <a:lnTo>
                    <a:pt x="0" y="2938959"/>
                  </a:lnTo>
                  <a:lnTo>
                    <a:pt x="17780" y="19050"/>
                  </a:lnTo>
                  <a:lnTo>
                    <a:pt x="61043323" y="0"/>
                  </a:lnTo>
                  <a:lnTo>
                    <a:pt x="122386896" y="5080"/>
                  </a:lnTo>
                  <a:close/>
                </a:path>
              </a:pathLst>
            </a:custGeom>
            <a:gradFill rotWithShape="1">
              <a:gsLst>
                <a:gs pos="0">
                  <a:srgbClr val="091E27">
                    <a:alpha val="100000"/>
                  </a:srgbClr>
                </a:gs>
                <a:gs pos="100000">
                  <a:srgbClr val="48F0E7">
                    <a:alpha val="100000"/>
                  </a:srgbClr>
                </a:gs>
              </a:gsLst>
              <a:lin ang="18900000"/>
            </a:gradFill>
          </p:spPr>
        </p:sp>
        <p:sp>
          <p:nvSpPr>
            <p:cNvPr id="4" name="Freeform 4"/>
            <p:cNvSpPr/>
            <p:nvPr/>
          </p:nvSpPr>
          <p:spPr>
            <a:xfrm>
              <a:off x="-215" y="0"/>
              <a:ext cx="122430286" cy="8461695"/>
            </a:xfrm>
            <a:custGeom>
              <a:avLst/>
              <a:gdLst/>
              <a:ahLst/>
              <a:cxnLst/>
              <a:rect l="l" t="t" r="r" b="b"/>
              <a:pathLst>
                <a:path w="122430286" h="8461695">
                  <a:moveTo>
                    <a:pt x="122397271" y="21590"/>
                  </a:moveTo>
                  <a:cubicBezTo>
                    <a:pt x="122398536" y="34290"/>
                    <a:pt x="122398536" y="44450"/>
                    <a:pt x="122399814" y="54610"/>
                  </a:cubicBezTo>
                  <a:cubicBezTo>
                    <a:pt x="122402356" y="193329"/>
                    <a:pt x="122403621" y="380141"/>
                    <a:pt x="122406164" y="560280"/>
                  </a:cubicBezTo>
                  <a:cubicBezTo>
                    <a:pt x="122406164" y="820482"/>
                    <a:pt x="122418864" y="5951122"/>
                    <a:pt x="122425214" y="6211324"/>
                  </a:cubicBezTo>
                  <a:cubicBezTo>
                    <a:pt x="122431564" y="6604962"/>
                    <a:pt x="122427756" y="7005272"/>
                    <a:pt x="122427756" y="7398910"/>
                  </a:cubicBezTo>
                  <a:cubicBezTo>
                    <a:pt x="122427756" y="7745845"/>
                    <a:pt x="122429021" y="8066093"/>
                    <a:pt x="122430286" y="8401441"/>
                  </a:cubicBezTo>
                  <a:cubicBezTo>
                    <a:pt x="122430286" y="8423031"/>
                    <a:pt x="122430286" y="8437001"/>
                    <a:pt x="122430286" y="8461131"/>
                  </a:cubicBezTo>
                  <a:cubicBezTo>
                    <a:pt x="122407429" y="8461131"/>
                    <a:pt x="122387114" y="8462401"/>
                    <a:pt x="121975232" y="8461131"/>
                  </a:cubicBezTo>
                  <a:cubicBezTo>
                    <a:pt x="115669657" y="8456051"/>
                    <a:pt x="109267071" y="8462401"/>
                    <a:pt x="102961502" y="8457321"/>
                  </a:cubicBezTo>
                  <a:cubicBezTo>
                    <a:pt x="99178155" y="8453511"/>
                    <a:pt x="95491825" y="8456051"/>
                    <a:pt x="91708484" y="8453511"/>
                  </a:cubicBezTo>
                  <a:cubicBezTo>
                    <a:pt x="89962321" y="8452241"/>
                    <a:pt x="88216164" y="8450971"/>
                    <a:pt x="86470007" y="8449701"/>
                  </a:cubicBezTo>
                  <a:cubicBezTo>
                    <a:pt x="85402909" y="8449701"/>
                    <a:pt x="84432823" y="8450971"/>
                    <a:pt x="83365719" y="8450971"/>
                  </a:cubicBezTo>
                  <a:cubicBezTo>
                    <a:pt x="80649475" y="8449701"/>
                    <a:pt x="73179792" y="8450971"/>
                    <a:pt x="70463548" y="8449701"/>
                  </a:cubicBezTo>
                  <a:cubicBezTo>
                    <a:pt x="68523375" y="8448431"/>
                    <a:pt x="29719852" y="8457321"/>
                    <a:pt x="27779676" y="8456051"/>
                  </a:cubicBezTo>
                  <a:cubicBezTo>
                    <a:pt x="27294630" y="8456051"/>
                    <a:pt x="26712578" y="8457321"/>
                    <a:pt x="26227532" y="8457321"/>
                  </a:cubicBezTo>
                  <a:cubicBezTo>
                    <a:pt x="25063426" y="8457321"/>
                    <a:pt x="23996329" y="8458591"/>
                    <a:pt x="22832224" y="8458591"/>
                  </a:cubicBezTo>
                  <a:cubicBezTo>
                    <a:pt x="19921960" y="8458591"/>
                    <a:pt x="17108704" y="8457321"/>
                    <a:pt x="14198441" y="8456051"/>
                  </a:cubicBezTo>
                  <a:cubicBezTo>
                    <a:pt x="12452281" y="8454781"/>
                    <a:pt x="10706124" y="8453511"/>
                    <a:pt x="9056973" y="8452241"/>
                  </a:cubicBezTo>
                  <a:cubicBezTo>
                    <a:pt x="5952691" y="8450971"/>
                    <a:pt x="2848409" y="8449701"/>
                    <a:pt x="44665" y="8449701"/>
                  </a:cubicBezTo>
                  <a:cubicBezTo>
                    <a:pt x="34505" y="8449701"/>
                    <a:pt x="25615" y="8449701"/>
                    <a:pt x="15455" y="8448431"/>
                  </a:cubicBezTo>
                  <a:cubicBezTo>
                    <a:pt x="6565" y="8447161"/>
                    <a:pt x="1485" y="8440811"/>
                    <a:pt x="4025" y="8431921"/>
                  </a:cubicBezTo>
                  <a:cubicBezTo>
                    <a:pt x="12915" y="8399685"/>
                    <a:pt x="9105" y="8232890"/>
                    <a:pt x="7835" y="8059421"/>
                  </a:cubicBezTo>
                  <a:cubicBezTo>
                    <a:pt x="6565" y="7705814"/>
                    <a:pt x="2755" y="7358879"/>
                    <a:pt x="4025" y="7005272"/>
                  </a:cubicBezTo>
                  <a:cubicBezTo>
                    <a:pt x="1485" y="6564931"/>
                    <a:pt x="-3595" y="1114042"/>
                    <a:pt x="4025" y="667029"/>
                  </a:cubicBezTo>
                  <a:cubicBezTo>
                    <a:pt x="5295" y="580295"/>
                    <a:pt x="4025" y="486890"/>
                    <a:pt x="5295" y="400156"/>
                  </a:cubicBezTo>
                  <a:cubicBezTo>
                    <a:pt x="6565" y="260048"/>
                    <a:pt x="9105" y="106595"/>
                    <a:pt x="10375" y="44450"/>
                  </a:cubicBezTo>
                  <a:cubicBezTo>
                    <a:pt x="10375" y="41910"/>
                    <a:pt x="11645" y="39370"/>
                    <a:pt x="12915" y="38100"/>
                  </a:cubicBezTo>
                  <a:cubicBezTo>
                    <a:pt x="34505" y="35560"/>
                    <a:pt x="423190" y="30480"/>
                    <a:pt x="1975331" y="29210"/>
                  </a:cubicBezTo>
                  <a:cubicBezTo>
                    <a:pt x="4594569" y="25400"/>
                    <a:pt x="7213806" y="22860"/>
                    <a:pt x="9930054" y="20320"/>
                  </a:cubicBezTo>
                  <a:cubicBezTo>
                    <a:pt x="11773220" y="17780"/>
                    <a:pt x="13616389" y="16510"/>
                    <a:pt x="15362547" y="13970"/>
                  </a:cubicBezTo>
                  <a:cubicBezTo>
                    <a:pt x="17108706" y="11430"/>
                    <a:pt x="18951872" y="8890"/>
                    <a:pt x="20698032" y="8890"/>
                  </a:cubicBezTo>
                  <a:cubicBezTo>
                    <a:pt x="22638208" y="7620"/>
                    <a:pt x="24578385" y="10160"/>
                    <a:pt x="26518559" y="8890"/>
                  </a:cubicBezTo>
                  <a:cubicBezTo>
                    <a:pt x="28943782" y="8890"/>
                    <a:pt x="72888771" y="6350"/>
                    <a:pt x="75313993" y="5080"/>
                  </a:cubicBezTo>
                  <a:cubicBezTo>
                    <a:pt x="77642205" y="3810"/>
                    <a:pt x="79970416" y="2540"/>
                    <a:pt x="82395638" y="2540"/>
                  </a:cubicBezTo>
                  <a:cubicBezTo>
                    <a:pt x="86372996" y="1270"/>
                    <a:pt x="90253348" y="0"/>
                    <a:pt x="94230711" y="0"/>
                  </a:cubicBezTo>
                  <a:cubicBezTo>
                    <a:pt x="95879863" y="0"/>
                    <a:pt x="97626020" y="2540"/>
                    <a:pt x="99275166" y="2540"/>
                  </a:cubicBezTo>
                  <a:cubicBezTo>
                    <a:pt x="103834584" y="3810"/>
                    <a:pt x="108491007" y="5080"/>
                    <a:pt x="113050418" y="7620"/>
                  </a:cubicBezTo>
                  <a:cubicBezTo>
                    <a:pt x="115475635" y="8890"/>
                    <a:pt x="117900863" y="12700"/>
                    <a:pt x="120326080" y="16510"/>
                  </a:cubicBezTo>
                  <a:cubicBezTo>
                    <a:pt x="120908134" y="16510"/>
                    <a:pt x="121490189" y="16510"/>
                    <a:pt x="121975232" y="16510"/>
                  </a:cubicBezTo>
                  <a:cubicBezTo>
                    <a:pt x="122378221" y="17780"/>
                    <a:pt x="122387114" y="20320"/>
                    <a:pt x="122397271" y="21590"/>
                  </a:cubicBezTo>
                  <a:close/>
                  <a:moveTo>
                    <a:pt x="122407429" y="8444621"/>
                  </a:moveTo>
                  <a:cubicBezTo>
                    <a:pt x="122408706" y="8428111"/>
                    <a:pt x="122409971" y="8415411"/>
                    <a:pt x="122409971" y="8402711"/>
                  </a:cubicBezTo>
                  <a:cubicBezTo>
                    <a:pt x="122408706" y="8032734"/>
                    <a:pt x="122407429" y="7679127"/>
                    <a:pt x="122407429" y="7298833"/>
                  </a:cubicBezTo>
                  <a:cubicBezTo>
                    <a:pt x="122407429" y="7125365"/>
                    <a:pt x="122409971" y="6951897"/>
                    <a:pt x="122408706" y="6778430"/>
                  </a:cubicBezTo>
                  <a:cubicBezTo>
                    <a:pt x="122408706" y="6618305"/>
                    <a:pt x="122407429" y="6451509"/>
                    <a:pt x="122406164" y="6291386"/>
                  </a:cubicBezTo>
                  <a:cubicBezTo>
                    <a:pt x="122401079" y="6044528"/>
                    <a:pt x="122389656" y="933903"/>
                    <a:pt x="122389656" y="687045"/>
                  </a:cubicBezTo>
                  <a:cubicBezTo>
                    <a:pt x="122387114" y="480218"/>
                    <a:pt x="122384571" y="266719"/>
                    <a:pt x="122382029" y="63500"/>
                  </a:cubicBezTo>
                  <a:cubicBezTo>
                    <a:pt x="122380764" y="44450"/>
                    <a:pt x="122379486" y="43180"/>
                    <a:pt x="121684211" y="41910"/>
                  </a:cubicBezTo>
                  <a:cubicBezTo>
                    <a:pt x="121393177" y="41910"/>
                    <a:pt x="121199168" y="41910"/>
                    <a:pt x="120908134" y="40640"/>
                  </a:cubicBezTo>
                  <a:cubicBezTo>
                    <a:pt x="118482918" y="36830"/>
                    <a:pt x="115960678" y="31750"/>
                    <a:pt x="113535462" y="30480"/>
                  </a:cubicBezTo>
                  <a:cubicBezTo>
                    <a:pt x="107617931" y="26670"/>
                    <a:pt x="101603384" y="25400"/>
                    <a:pt x="95685847" y="22860"/>
                  </a:cubicBezTo>
                  <a:cubicBezTo>
                    <a:pt x="94812766" y="22860"/>
                    <a:pt x="93842679" y="22860"/>
                    <a:pt x="92969598" y="22860"/>
                  </a:cubicBezTo>
                  <a:cubicBezTo>
                    <a:pt x="91514468" y="22860"/>
                    <a:pt x="90059332" y="22860"/>
                    <a:pt x="88701207" y="22860"/>
                  </a:cubicBezTo>
                  <a:cubicBezTo>
                    <a:pt x="85596931" y="22860"/>
                    <a:pt x="82492643" y="22860"/>
                    <a:pt x="79485373" y="24130"/>
                  </a:cubicBezTo>
                  <a:cubicBezTo>
                    <a:pt x="76866128" y="25400"/>
                    <a:pt x="32727123" y="29210"/>
                    <a:pt x="30107887" y="29210"/>
                  </a:cubicBezTo>
                  <a:cubicBezTo>
                    <a:pt x="25839500" y="29210"/>
                    <a:pt x="21571112" y="26670"/>
                    <a:pt x="17302725" y="33020"/>
                  </a:cubicBezTo>
                  <a:cubicBezTo>
                    <a:pt x="15071520" y="36830"/>
                    <a:pt x="12937327" y="36830"/>
                    <a:pt x="10803132" y="38100"/>
                  </a:cubicBezTo>
                  <a:cubicBezTo>
                    <a:pt x="7116798" y="41910"/>
                    <a:pt x="3430463" y="45720"/>
                    <a:pt x="45935" y="50800"/>
                  </a:cubicBezTo>
                  <a:cubicBezTo>
                    <a:pt x="33235" y="50800"/>
                    <a:pt x="30695" y="53340"/>
                    <a:pt x="29425" y="86580"/>
                  </a:cubicBezTo>
                  <a:cubicBezTo>
                    <a:pt x="28155" y="206673"/>
                    <a:pt x="28155" y="326766"/>
                    <a:pt x="26885" y="446859"/>
                  </a:cubicBezTo>
                  <a:cubicBezTo>
                    <a:pt x="25615" y="647014"/>
                    <a:pt x="23075" y="840497"/>
                    <a:pt x="21805" y="1040652"/>
                  </a:cubicBezTo>
                  <a:cubicBezTo>
                    <a:pt x="16725" y="1254151"/>
                    <a:pt x="23075" y="6471525"/>
                    <a:pt x="25615" y="6685024"/>
                  </a:cubicBezTo>
                  <a:cubicBezTo>
                    <a:pt x="25615" y="6911866"/>
                    <a:pt x="25615" y="7145380"/>
                    <a:pt x="26885" y="7372223"/>
                  </a:cubicBezTo>
                  <a:cubicBezTo>
                    <a:pt x="26885" y="7539019"/>
                    <a:pt x="29425" y="7705814"/>
                    <a:pt x="29425" y="7872610"/>
                  </a:cubicBezTo>
                  <a:cubicBezTo>
                    <a:pt x="29425" y="8052750"/>
                    <a:pt x="29425" y="8232890"/>
                    <a:pt x="28155" y="8402711"/>
                  </a:cubicBezTo>
                  <a:cubicBezTo>
                    <a:pt x="28155" y="8406521"/>
                    <a:pt x="28155" y="8409061"/>
                    <a:pt x="28155" y="8412871"/>
                  </a:cubicBezTo>
                  <a:cubicBezTo>
                    <a:pt x="28155" y="8423031"/>
                    <a:pt x="31965" y="8426841"/>
                    <a:pt x="40855" y="8426841"/>
                  </a:cubicBezTo>
                  <a:cubicBezTo>
                    <a:pt x="617208" y="8426841"/>
                    <a:pt x="1975331" y="8428111"/>
                    <a:pt x="3236445" y="8428111"/>
                  </a:cubicBezTo>
                  <a:cubicBezTo>
                    <a:pt x="5079612" y="8428111"/>
                    <a:pt x="7019790" y="8425571"/>
                    <a:pt x="8862956" y="8428111"/>
                  </a:cubicBezTo>
                  <a:cubicBezTo>
                    <a:pt x="11870230" y="8431921"/>
                    <a:pt x="14877504" y="8434461"/>
                    <a:pt x="17884778" y="8433191"/>
                  </a:cubicBezTo>
                  <a:cubicBezTo>
                    <a:pt x="19824954" y="8431921"/>
                    <a:pt x="21668120" y="8434461"/>
                    <a:pt x="23608296" y="8434461"/>
                  </a:cubicBezTo>
                  <a:cubicBezTo>
                    <a:pt x="26421551" y="8434461"/>
                    <a:pt x="29234806" y="8433191"/>
                    <a:pt x="32048063" y="8434461"/>
                  </a:cubicBezTo>
                  <a:cubicBezTo>
                    <a:pt x="36219443" y="8435731"/>
                    <a:pt x="82007600" y="8425571"/>
                    <a:pt x="86275991" y="8428111"/>
                  </a:cubicBezTo>
                  <a:cubicBezTo>
                    <a:pt x="88119159" y="8429381"/>
                    <a:pt x="89962321" y="8430651"/>
                    <a:pt x="91708484" y="8430651"/>
                  </a:cubicBezTo>
                  <a:cubicBezTo>
                    <a:pt x="94909777" y="8433191"/>
                    <a:pt x="98014053" y="8429381"/>
                    <a:pt x="101215345" y="8433191"/>
                  </a:cubicBezTo>
                  <a:cubicBezTo>
                    <a:pt x="103834584" y="8435731"/>
                    <a:pt x="106453823" y="8435731"/>
                    <a:pt x="109073061" y="8438271"/>
                  </a:cubicBezTo>
                  <a:cubicBezTo>
                    <a:pt x="112953407" y="8442081"/>
                    <a:pt x="116833766" y="8444621"/>
                    <a:pt x="120714112" y="8445891"/>
                  </a:cubicBezTo>
                  <a:cubicBezTo>
                    <a:pt x="122169254" y="8445891"/>
                    <a:pt x="122387114" y="8444621"/>
                    <a:pt x="122407429" y="8444621"/>
                  </a:cubicBezTo>
                  <a:close/>
                </a:path>
              </a:pathLst>
            </a:custGeom>
            <a:solidFill>
              <a:srgbClr val="004AAD"/>
            </a:solidFill>
          </p:spPr>
        </p:sp>
      </p:grpSp>
      <p:grpSp>
        <p:nvGrpSpPr>
          <p:cNvPr id="5" name="Group 5"/>
          <p:cNvGrpSpPr/>
          <p:nvPr/>
        </p:nvGrpSpPr>
        <p:grpSpPr>
          <a:xfrm rot="0">
            <a:off x="230655" y="1732873"/>
            <a:ext cx="7483917" cy="1205139"/>
            <a:chOff x="0" y="0"/>
            <a:chExt cx="2956609" cy="476104"/>
          </a:xfrm>
        </p:grpSpPr>
        <p:sp>
          <p:nvSpPr>
            <p:cNvPr id="6" name="Freeform 6"/>
            <p:cNvSpPr/>
            <p:nvPr/>
          </p:nvSpPr>
          <p:spPr>
            <a:xfrm>
              <a:off x="0" y="0"/>
              <a:ext cx="2956609" cy="476104"/>
            </a:xfrm>
            <a:custGeom>
              <a:avLst/>
              <a:gdLst/>
              <a:ahLst/>
              <a:cxnLst/>
              <a:rect l="l" t="t" r="r" b="b"/>
              <a:pathLst>
                <a:path w="2956609" h="476104">
                  <a:moveTo>
                    <a:pt x="18621" y="0"/>
                  </a:moveTo>
                  <a:lnTo>
                    <a:pt x="2937989" y="0"/>
                  </a:lnTo>
                  <a:cubicBezTo>
                    <a:pt x="2948273" y="0"/>
                    <a:pt x="2956609" y="8337"/>
                    <a:pt x="2956609" y="18621"/>
                  </a:cubicBezTo>
                  <a:lnTo>
                    <a:pt x="2956609" y="457484"/>
                  </a:lnTo>
                  <a:cubicBezTo>
                    <a:pt x="2956609" y="462422"/>
                    <a:pt x="2954648" y="467159"/>
                    <a:pt x="2951156" y="470651"/>
                  </a:cubicBezTo>
                  <a:cubicBezTo>
                    <a:pt x="2947663" y="474143"/>
                    <a:pt x="2942927" y="476104"/>
                    <a:pt x="2937989" y="476104"/>
                  </a:cubicBezTo>
                  <a:lnTo>
                    <a:pt x="18621" y="476104"/>
                  </a:lnTo>
                  <a:cubicBezTo>
                    <a:pt x="13682" y="476104"/>
                    <a:pt x="8946" y="474143"/>
                    <a:pt x="5454" y="470651"/>
                  </a:cubicBezTo>
                  <a:cubicBezTo>
                    <a:pt x="1962" y="467159"/>
                    <a:pt x="0" y="462422"/>
                    <a:pt x="0" y="457484"/>
                  </a:cubicBezTo>
                  <a:lnTo>
                    <a:pt x="0" y="18621"/>
                  </a:lnTo>
                  <a:cubicBezTo>
                    <a:pt x="0" y="13682"/>
                    <a:pt x="1962" y="8946"/>
                    <a:pt x="5454" y="5454"/>
                  </a:cubicBezTo>
                  <a:cubicBezTo>
                    <a:pt x="8946" y="1962"/>
                    <a:pt x="13682" y="0"/>
                    <a:pt x="18621" y="0"/>
                  </a:cubicBezTo>
                  <a:close/>
                </a:path>
              </a:pathLst>
            </a:custGeom>
            <a:ln w="38100" cap="rnd">
              <a:solidFill>
                <a:srgbClr val="0097B2"/>
              </a:solidFill>
              <a:prstDash val="solid"/>
              <a:round/>
            </a:ln>
          </p:spPr>
        </p:sp>
        <p:sp>
          <p:nvSpPr>
            <p:cNvPr id="7" name="TextBox 7"/>
            <p:cNvSpPr txBox="1"/>
            <p:nvPr/>
          </p:nvSpPr>
          <p:spPr>
            <a:xfrm>
              <a:off x="0" y="-57150"/>
              <a:ext cx="2956609" cy="533254"/>
            </a:xfrm>
            <a:prstGeom prst="rect">
              <a:avLst/>
            </a:prstGeom>
          </p:spPr>
          <p:txBody>
            <a:bodyPr lIns="33866" tIns="33866" rIns="33866" bIns="33866" rtlCol="0" anchor="ctr"/>
            <a:lstStyle/>
            <a:p>
              <a:pPr algn="ctr">
                <a:lnSpc>
                  <a:spcPts val="3500"/>
                </a:lnSpc>
              </a:pPr>
              <a:endParaRPr sz="1200"/>
            </a:p>
          </p:txBody>
        </p:sp>
      </p:grpSp>
      <p:grpSp>
        <p:nvGrpSpPr>
          <p:cNvPr id="8" name="Group 8"/>
          <p:cNvGrpSpPr/>
          <p:nvPr/>
        </p:nvGrpSpPr>
        <p:grpSpPr>
          <a:xfrm rot="0">
            <a:off x="230655" y="3204712"/>
            <a:ext cx="7594857" cy="1206979"/>
            <a:chOff x="0" y="0"/>
            <a:chExt cx="3000437" cy="476831"/>
          </a:xfrm>
        </p:grpSpPr>
        <p:sp>
          <p:nvSpPr>
            <p:cNvPr id="9" name="Freeform 9"/>
            <p:cNvSpPr/>
            <p:nvPr/>
          </p:nvSpPr>
          <p:spPr>
            <a:xfrm>
              <a:off x="0" y="0"/>
              <a:ext cx="3000437" cy="476831"/>
            </a:xfrm>
            <a:custGeom>
              <a:avLst/>
              <a:gdLst/>
              <a:ahLst/>
              <a:cxnLst/>
              <a:rect l="l" t="t" r="r" b="b"/>
              <a:pathLst>
                <a:path w="3000437" h="476831">
                  <a:moveTo>
                    <a:pt x="18349" y="0"/>
                  </a:moveTo>
                  <a:lnTo>
                    <a:pt x="2982089" y="0"/>
                  </a:lnTo>
                  <a:cubicBezTo>
                    <a:pt x="2992222" y="0"/>
                    <a:pt x="3000437" y="8215"/>
                    <a:pt x="3000437" y="18349"/>
                  </a:cubicBezTo>
                  <a:lnTo>
                    <a:pt x="3000437" y="458483"/>
                  </a:lnTo>
                  <a:cubicBezTo>
                    <a:pt x="3000437" y="468616"/>
                    <a:pt x="2992222" y="476831"/>
                    <a:pt x="2982089" y="476831"/>
                  </a:cubicBezTo>
                  <a:lnTo>
                    <a:pt x="18349" y="476831"/>
                  </a:lnTo>
                  <a:cubicBezTo>
                    <a:pt x="8215" y="476831"/>
                    <a:pt x="0" y="468616"/>
                    <a:pt x="0" y="458483"/>
                  </a:cubicBezTo>
                  <a:lnTo>
                    <a:pt x="0" y="18349"/>
                  </a:lnTo>
                  <a:cubicBezTo>
                    <a:pt x="0" y="8215"/>
                    <a:pt x="8215" y="0"/>
                    <a:pt x="18349" y="0"/>
                  </a:cubicBezTo>
                  <a:close/>
                </a:path>
              </a:pathLst>
            </a:custGeom>
            <a:ln w="38100" cap="rnd">
              <a:solidFill>
                <a:srgbClr val="0097B2"/>
              </a:solidFill>
              <a:prstDash val="solid"/>
              <a:round/>
            </a:ln>
          </p:spPr>
        </p:sp>
        <p:sp>
          <p:nvSpPr>
            <p:cNvPr id="10" name="TextBox 10"/>
            <p:cNvSpPr txBox="1"/>
            <p:nvPr/>
          </p:nvSpPr>
          <p:spPr>
            <a:xfrm>
              <a:off x="0" y="-57150"/>
              <a:ext cx="3000437" cy="533981"/>
            </a:xfrm>
            <a:prstGeom prst="rect">
              <a:avLst/>
            </a:prstGeom>
          </p:spPr>
          <p:txBody>
            <a:bodyPr lIns="33866" tIns="33866" rIns="33866" bIns="33866" rtlCol="0" anchor="ctr"/>
            <a:lstStyle/>
            <a:p>
              <a:pPr algn="ctr">
                <a:lnSpc>
                  <a:spcPts val="3500"/>
                </a:lnSpc>
              </a:pPr>
              <a:endParaRPr sz="1200"/>
            </a:p>
          </p:txBody>
        </p:sp>
      </p:grpSp>
      <p:grpSp>
        <p:nvGrpSpPr>
          <p:cNvPr id="11" name="Group 11"/>
          <p:cNvGrpSpPr/>
          <p:nvPr/>
        </p:nvGrpSpPr>
        <p:grpSpPr>
          <a:xfrm rot="0">
            <a:off x="230655" y="4678391"/>
            <a:ext cx="7594857" cy="1366506"/>
            <a:chOff x="0" y="0"/>
            <a:chExt cx="3000437" cy="539854"/>
          </a:xfrm>
        </p:grpSpPr>
        <p:sp>
          <p:nvSpPr>
            <p:cNvPr id="12" name="Freeform 12"/>
            <p:cNvSpPr/>
            <p:nvPr/>
          </p:nvSpPr>
          <p:spPr>
            <a:xfrm>
              <a:off x="0" y="0"/>
              <a:ext cx="3000437" cy="539854"/>
            </a:xfrm>
            <a:custGeom>
              <a:avLst/>
              <a:gdLst/>
              <a:ahLst/>
              <a:cxnLst/>
              <a:rect l="l" t="t" r="r" b="b"/>
              <a:pathLst>
                <a:path w="3000437" h="539854">
                  <a:moveTo>
                    <a:pt x="18349" y="0"/>
                  </a:moveTo>
                  <a:lnTo>
                    <a:pt x="2982089" y="0"/>
                  </a:lnTo>
                  <a:cubicBezTo>
                    <a:pt x="2992222" y="0"/>
                    <a:pt x="3000437" y="8215"/>
                    <a:pt x="3000437" y="18349"/>
                  </a:cubicBezTo>
                  <a:lnTo>
                    <a:pt x="3000437" y="521506"/>
                  </a:lnTo>
                  <a:cubicBezTo>
                    <a:pt x="3000437" y="531639"/>
                    <a:pt x="2992222" y="539854"/>
                    <a:pt x="2982089" y="539854"/>
                  </a:cubicBezTo>
                  <a:lnTo>
                    <a:pt x="18349" y="539854"/>
                  </a:lnTo>
                  <a:cubicBezTo>
                    <a:pt x="8215" y="539854"/>
                    <a:pt x="0" y="531639"/>
                    <a:pt x="0" y="521506"/>
                  </a:cubicBezTo>
                  <a:lnTo>
                    <a:pt x="0" y="18349"/>
                  </a:lnTo>
                  <a:cubicBezTo>
                    <a:pt x="0" y="8215"/>
                    <a:pt x="8215" y="0"/>
                    <a:pt x="18349" y="0"/>
                  </a:cubicBezTo>
                  <a:close/>
                </a:path>
              </a:pathLst>
            </a:custGeom>
            <a:ln w="38100" cap="rnd">
              <a:solidFill>
                <a:srgbClr val="0097B2"/>
              </a:solidFill>
              <a:prstDash val="solid"/>
              <a:round/>
            </a:ln>
          </p:spPr>
        </p:sp>
        <p:sp>
          <p:nvSpPr>
            <p:cNvPr id="13" name="TextBox 13"/>
            <p:cNvSpPr txBox="1"/>
            <p:nvPr/>
          </p:nvSpPr>
          <p:spPr>
            <a:xfrm>
              <a:off x="0" y="-57150"/>
              <a:ext cx="3000437" cy="597004"/>
            </a:xfrm>
            <a:prstGeom prst="rect">
              <a:avLst/>
            </a:prstGeom>
          </p:spPr>
          <p:txBody>
            <a:bodyPr lIns="33866" tIns="33866" rIns="33866" bIns="33866" rtlCol="0" anchor="ctr"/>
            <a:lstStyle/>
            <a:p>
              <a:pPr algn="ctr">
                <a:lnSpc>
                  <a:spcPts val="3500"/>
                </a:lnSpc>
              </a:pPr>
              <a:endParaRPr sz="1200"/>
            </a:p>
          </p:txBody>
        </p:sp>
      </p:grpSp>
      <p:sp>
        <p:nvSpPr>
          <p:cNvPr id="14" name="Freeform 14"/>
          <p:cNvSpPr/>
          <p:nvPr/>
        </p:nvSpPr>
        <p:spPr>
          <a:xfrm>
            <a:off x="7400233" y="975499"/>
            <a:ext cx="4621624" cy="5826771"/>
          </a:xfrm>
          <a:custGeom>
            <a:avLst/>
            <a:gdLst/>
            <a:ahLst/>
            <a:cxnLst/>
            <a:rect l="l" t="t" r="r" b="b"/>
            <a:pathLst>
              <a:path w="6932436" h="8740156">
                <a:moveTo>
                  <a:pt x="0" y="0"/>
                </a:moveTo>
                <a:lnTo>
                  <a:pt x="6932436" y="0"/>
                </a:lnTo>
                <a:lnTo>
                  <a:pt x="6932436" y="8740156"/>
                </a:lnTo>
                <a:lnTo>
                  <a:pt x="0" y="8740156"/>
                </a:lnTo>
                <a:lnTo>
                  <a:pt x="0" y="0"/>
                </a:lnTo>
                <a:close/>
              </a:path>
            </a:pathLst>
          </a:custGeom>
          <a:blipFill>
            <a:blip r:embed="rId1"/>
            <a:stretch>
              <a:fillRect/>
            </a:stretch>
          </a:blipFill>
        </p:spPr>
      </p:sp>
      <p:sp>
        <p:nvSpPr>
          <p:cNvPr id="15" name="TextBox 15"/>
          <p:cNvSpPr txBox="1"/>
          <p:nvPr/>
        </p:nvSpPr>
        <p:spPr>
          <a:xfrm>
            <a:off x="685800" y="224207"/>
            <a:ext cx="4497785" cy="969010"/>
          </a:xfrm>
          <a:prstGeom prst="rect">
            <a:avLst/>
          </a:prstGeom>
        </p:spPr>
        <p:txBody>
          <a:bodyPr lIns="0" tIns="0" rIns="0" bIns="0" rtlCol="0" anchor="t">
            <a:spAutoFit/>
          </a:bodyPr>
          <a:lstStyle/>
          <a:p>
            <a:pPr algn="ctr">
              <a:lnSpc>
                <a:spcPts val="7560"/>
              </a:lnSpc>
              <a:spcBef>
                <a:spcPct val="0"/>
              </a:spcBef>
            </a:pPr>
            <a:r>
              <a:rPr lang="en-US" sz="3600" b="1">
                <a:solidFill>
                  <a:srgbClr val="FFFFFF"/>
                </a:solidFill>
                <a:latin typeface="Canva Sans Bold"/>
                <a:ea typeface="Canva Sans Bold"/>
                <a:cs typeface="Canva Sans Bold"/>
                <a:sym typeface="Canva Sans Bold"/>
              </a:rPr>
              <a:t>RECOMMENDATION</a:t>
            </a:r>
            <a:endParaRPr lang="en-US" sz="3600" b="1">
              <a:solidFill>
                <a:srgbClr val="FFFFFF"/>
              </a:solidFill>
              <a:latin typeface="Canva Sans Bold"/>
              <a:ea typeface="Canva Sans Bold"/>
              <a:cs typeface="Canva Sans Bold"/>
              <a:sym typeface="Canva Sans Bold"/>
            </a:endParaRPr>
          </a:p>
        </p:txBody>
      </p:sp>
      <p:sp>
        <p:nvSpPr>
          <p:cNvPr id="16" name="TextBox 16"/>
          <p:cNvSpPr txBox="1"/>
          <p:nvPr/>
        </p:nvSpPr>
        <p:spPr>
          <a:xfrm>
            <a:off x="370610" y="1789343"/>
            <a:ext cx="6810251" cy="1615440"/>
          </a:xfrm>
          <a:prstGeom prst="rect">
            <a:avLst/>
          </a:prstGeom>
        </p:spPr>
        <p:txBody>
          <a:bodyPr lIns="0" tIns="0" rIns="0" bIns="0" rtlCol="0" anchor="t">
            <a:spAutoFit/>
          </a:bodyPr>
          <a:lstStyle/>
          <a:p>
            <a:pPr algn="l">
              <a:lnSpc>
                <a:spcPts val="4200"/>
              </a:lnSpc>
              <a:spcBef>
                <a:spcPct val="0"/>
              </a:spcBef>
            </a:pPr>
            <a:r>
              <a:rPr lang="en-US" sz="2000" b="1">
                <a:solidFill>
                  <a:srgbClr val="000000"/>
                </a:solidFill>
                <a:latin typeface="Canva Sans Bold"/>
                <a:ea typeface="Canva Sans Bold"/>
                <a:cs typeface="Canva Sans Bold"/>
                <a:sym typeface="Canva Sans Bold"/>
              </a:rPr>
              <a:t>Conduct studies with larger sample sizes and longer follow-up periods to evaluate long-term outcomes of UBE spine surgery.</a:t>
            </a:r>
            <a:endParaRPr lang="en-US" sz="2000" b="1">
              <a:solidFill>
                <a:srgbClr val="000000"/>
              </a:solidFill>
              <a:latin typeface="Canva Sans Bold"/>
              <a:ea typeface="Canva Sans Bold"/>
              <a:cs typeface="Canva Sans Bold"/>
              <a:sym typeface="Canva Sans Bold"/>
            </a:endParaRPr>
          </a:p>
        </p:txBody>
      </p:sp>
      <p:sp>
        <p:nvSpPr>
          <p:cNvPr id="17" name="TextBox 17"/>
          <p:cNvSpPr txBox="1"/>
          <p:nvPr/>
        </p:nvSpPr>
        <p:spPr>
          <a:xfrm>
            <a:off x="370610" y="3262101"/>
            <a:ext cx="6810251" cy="1615440"/>
          </a:xfrm>
          <a:prstGeom prst="rect">
            <a:avLst/>
          </a:prstGeom>
        </p:spPr>
        <p:txBody>
          <a:bodyPr lIns="0" tIns="0" rIns="0" bIns="0" rtlCol="0" anchor="t">
            <a:spAutoFit/>
          </a:bodyPr>
          <a:lstStyle/>
          <a:p>
            <a:pPr algn="l">
              <a:lnSpc>
                <a:spcPts val="4200"/>
              </a:lnSpc>
              <a:spcBef>
                <a:spcPct val="0"/>
              </a:spcBef>
            </a:pPr>
            <a:r>
              <a:rPr lang="en-US" sz="2000" b="1">
                <a:solidFill>
                  <a:srgbClr val="000000"/>
                </a:solidFill>
                <a:latin typeface="Canva Sans Bold"/>
                <a:ea typeface="Canva Sans Bold"/>
                <a:cs typeface="Canva Sans Bold"/>
                <a:sym typeface="Canva Sans Bold"/>
              </a:rPr>
              <a:t>Compare UBE with conventional open and other minimally invasive spine procedures to further assess effectiveness and safety.</a:t>
            </a:r>
            <a:endParaRPr lang="en-US" sz="2000" b="1">
              <a:solidFill>
                <a:srgbClr val="000000"/>
              </a:solidFill>
              <a:latin typeface="Canva Sans Bold"/>
              <a:ea typeface="Canva Sans Bold"/>
              <a:cs typeface="Canva Sans Bold"/>
              <a:sym typeface="Canva Sans Bold"/>
            </a:endParaRPr>
          </a:p>
        </p:txBody>
      </p:sp>
      <p:sp>
        <p:nvSpPr>
          <p:cNvPr id="18" name="TextBox 18"/>
          <p:cNvSpPr txBox="1"/>
          <p:nvPr/>
        </p:nvSpPr>
        <p:spPr>
          <a:xfrm>
            <a:off x="370610" y="4830791"/>
            <a:ext cx="6950205" cy="1615440"/>
          </a:xfrm>
          <a:prstGeom prst="rect">
            <a:avLst/>
          </a:prstGeom>
        </p:spPr>
        <p:txBody>
          <a:bodyPr lIns="0" tIns="0" rIns="0" bIns="0" rtlCol="0" anchor="t">
            <a:spAutoFit/>
          </a:bodyPr>
          <a:lstStyle/>
          <a:p>
            <a:pPr algn="l">
              <a:lnSpc>
                <a:spcPts val="4200"/>
              </a:lnSpc>
              <a:spcBef>
                <a:spcPct val="0"/>
              </a:spcBef>
            </a:pPr>
            <a:r>
              <a:rPr lang="en-US" sz="2000" b="1">
                <a:solidFill>
                  <a:srgbClr val="000000"/>
                </a:solidFill>
                <a:latin typeface="Canva Sans Bold"/>
                <a:ea typeface="Canva Sans Bold"/>
                <a:cs typeface="Canva Sans Bold"/>
                <a:sym typeface="Canva Sans Bold"/>
              </a:rPr>
              <a:t>Strengthen postoperative monitoring and rehabilitation programs to optimize patient recovery and minimize complications.</a:t>
            </a:r>
            <a:endParaRPr lang="en-US" sz="2000" b="1">
              <a:solidFill>
                <a:srgbClr val="000000"/>
              </a:solidFill>
              <a:latin typeface="Canva Sans Bold"/>
              <a:ea typeface="Canva Sans Bold"/>
              <a:cs typeface="Canva Sans Bold"/>
              <a:sym typeface="Canva Sans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3098800"/>
            <a:ext cx="12192000" cy="1002665"/>
          </a:xfrm>
          <a:prstGeom prst="rect">
            <a:avLst/>
          </a:prstGeom>
        </p:spPr>
        <p:txBody>
          <a:bodyPr lIns="0" tIns="0" rIns="0" bIns="0" rtlCol="0" anchor="t">
            <a:spAutoFit/>
          </a:bodyPr>
          <a:lstStyle/>
          <a:p>
            <a:pPr algn="ctr">
              <a:lnSpc>
                <a:spcPts val="7820"/>
              </a:lnSpc>
              <a:spcBef>
                <a:spcPct val="0"/>
              </a:spcBef>
            </a:pPr>
            <a:r>
              <a:rPr lang="en-US" sz="4345" b="1">
                <a:solidFill>
                  <a:srgbClr val="FFFFFF"/>
                </a:solidFill>
                <a:latin typeface="Barlow Medium Bold"/>
                <a:ea typeface="Barlow Medium Bold"/>
                <a:cs typeface="Barlow Medium Bold"/>
                <a:sym typeface="Barlow Medium Bold"/>
              </a:rPr>
              <a:t>Thank you!</a:t>
            </a:r>
            <a:endParaRPr lang="en-US" sz="4345" b="1">
              <a:solidFill>
                <a:srgbClr val="FFFFFF"/>
              </a:solidFill>
              <a:latin typeface="Barlow Medium Bold"/>
              <a:ea typeface="Barlow Medium Bold"/>
              <a:cs typeface="Barlow Medium Bold"/>
              <a:sym typeface="Barlow Medium Bold"/>
            </a:endParaRPr>
          </a:p>
        </p:txBody>
      </p:sp>
      <p:sp>
        <p:nvSpPr>
          <p:cNvPr id="3" name="Freeform 3"/>
          <p:cNvSpPr/>
          <p:nvPr/>
        </p:nvSpPr>
        <p:spPr>
          <a:xfrm>
            <a:off x="-2819554" y="0"/>
            <a:ext cx="7010709" cy="6858000"/>
          </a:xfrm>
          <a:custGeom>
            <a:avLst/>
            <a:gdLst/>
            <a:ahLst/>
            <a:cxnLst/>
            <a:rect l="l" t="t" r="r" b="b"/>
            <a:pathLst>
              <a:path w="10516063" h="10287000">
                <a:moveTo>
                  <a:pt x="0" y="0"/>
                </a:moveTo>
                <a:lnTo>
                  <a:pt x="10516062" y="0"/>
                </a:lnTo>
                <a:lnTo>
                  <a:pt x="10516062" y="10287000"/>
                </a:lnTo>
                <a:lnTo>
                  <a:pt x="0" y="10287000"/>
                </a:lnTo>
                <a:lnTo>
                  <a:pt x="0" y="0"/>
                </a:lnTo>
                <a:close/>
              </a:path>
            </a:pathLst>
          </a:custGeom>
          <a:blipFill>
            <a:blip r:embed="rId1">
              <a:alphaModFix amt="52000"/>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sp>
        <p:nvSpPr>
          <p:cNvPr id="1048582" name="제목 1"/>
          <p:cNvSpPr>
            <a:spLocks noGrp="1"/>
          </p:cNvSpPr>
          <p:nvPr>
            <p:ph type="title"/>
          </p:nvPr>
        </p:nvSpPr>
        <p:spPr/>
        <p:txBody>
          <a:bodyPr>
            <a:normAutofit fontScale="90000"/>
          </a:bodyPr>
          <a:p>
            <a:r>
              <a:rPr lang="en-US" altLang="en-US" dirty="0"/>
              <a:t>INTRODUCTION</a:t>
            </a:r>
            <a:endParaRPr lang="en-US" altLang="en-US" dirty="0"/>
          </a:p>
        </p:txBody>
      </p:sp>
      <p:sp>
        <p:nvSpPr>
          <p:cNvPr id="1048584" name="슬라이드 번호 개체 틀 3"/>
          <p:cNvSpPr>
            <a:spLocks noGrp="1"/>
          </p:cNvSpPr>
          <p:nvPr>
            <p:ph type="sldNum" sz="quarter" idx="12"/>
          </p:nvPr>
        </p:nvSpPr>
        <p:spPr/>
        <p:txBody>
          <a:bodyPr/>
          <a:p>
            <a:fld id="{182DFFE0-7294-476C-BA61-3712476A3EED}" type="slidenum">
              <a:rPr lang="ko-KR" altLang="en-US" smtClean="0"/>
            </a:fld>
            <a:endParaRPr lang="ko-KR"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67" name="제목 1"/>
          <p:cNvSpPr>
            <a:spLocks noGrp="1"/>
          </p:cNvSpPr>
          <p:nvPr>
            <p:ph type="title"/>
          </p:nvPr>
        </p:nvSpPr>
        <p:spPr/>
        <p:txBody>
          <a:bodyPr>
            <a:normAutofit fontScale="90000"/>
          </a:bodyPr>
          <a:p>
            <a:r>
              <a:rPr lang="en-US" altLang="en-US" dirty="0"/>
              <a:t>OBJECTIVES</a:t>
            </a:r>
            <a:endParaRPr lang="en-US" altLang="en-US" dirty="0"/>
          </a:p>
        </p:txBody>
      </p:sp>
      <p:sp>
        <p:nvSpPr>
          <p:cNvPr id="1048668" name="내용 개체 틀 2"/>
          <p:cNvSpPr>
            <a:spLocks noGrp="1"/>
          </p:cNvSpPr>
          <p:nvPr>
            <p:ph idx="1"/>
          </p:nvPr>
        </p:nvSpPr>
        <p:spPr/>
        <p:txBody>
          <a:bodyPr/>
          <a:p>
            <a:r>
              <a:rPr lang="en-US" altLang="ko-KR" dirty="0"/>
              <a:t>Content Here</a:t>
            </a:r>
            <a:endParaRPr lang="ko-KR" altLang="en-US" dirty="0"/>
          </a:p>
        </p:txBody>
      </p:sp>
      <p:sp>
        <p:nvSpPr>
          <p:cNvPr id="1048669" name="슬라이드 번호 개체 틀 3"/>
          <p:cNvSpPr>
            <a:spLocks noGrp="1"/>
          </p:cNvSpPr>
          <p:nvPr>
            <p:ph type="sldNum" sz="quarter" idx="12"/>
          </p:nvPr>
        </p:nvSpPr>
        <p:spPr/>
        <p:txBody>
          <a:bodyPr/>
          <a:p>
            <a:fld id="{182DFFE0-7294-476C-BA61-3712476A3EED}" type="slidenum">
              <a:rPr lang="ko-KR" altLang="en-US" smtClean="0"/>
            </a:fld>
            <a:endParaRPr lang="ko-KR"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44" name=""/>
        <p:cNvGrpSpPr/>
        <p:nvPr/>
      </p:nvGrpSpPr>
      <p:grpSpPr>
        <a:xfrm>
          <a:off x="0" y="0"/>
          <a:ext cx="0" cy="0"/>
          <a:chOff x="0" y="0"/>
          <a:chExt cx="0" cy="0"/>
        </a:xfrm>
      </p:grpSpPr>
      <p:sp>
        <p:nvSpPr>
          <p:cNvPr id="1048643" name="제목 1"/>
          <p:cNvSpPr>
            <a:spLocks noGrp="1"/>
          </p:cNvSpPr>
          <p:nvPr>
            <p:ph type="title"/>
          </p:nvPr>
        </p:nvSpPr>
        <p:spPr/>
        <p:txBody>
          <a:bodyPr>
            <a:normAutofit fontScale="90000"/>
          </a:bodyPr>
          <a:p>
            <a:r>
              <a:rPr lang="en-US" altLang="en-US" dirty="0"/>
              <a:t>METHODOLOGY</a:t>
            </a:r>
            <a:endParaRPr lang="en-US" altLang="en-US" dirty="0"/>
          </a:p>
        </p:txBody>
      </p:sp>
      <p:sp>
        <p:nvSpPr>
          <p:cNvPr id="1048644" name="내용 개체 틀 2"/>
          <p:cNvSpPr>
            <a:spLocks noGrp="1"/>
          </p:cNvSpPr>
          <p:nvPr>
            <p:ph idx="1"/>
          </p:nvPr>
        </p:nvSpPr>
        <p:spPr/>
        <p:txBody>
          <a:bodyPr/>
          <a:p>
            <a:r>
              <a:rPr lang="en-US" altLang="ko-KR" dirty="0"/>
              <a:t>Content Here</a:t>
            </a:r>
            <a:endParaRPr lang="ko-KR" altLang="en-US" dirty="0"/>
          </a:p>
        </p:txBody>
      </p:sp>
      <p:sp>
        <p:nvSpPr>
          <p:cNvPr id="1048645" name="슬라이드 번호 개체 틀 3"/>
          <p:cNvSpPr>
            <a:spLocks noGrp="1"/>
          </p:cNvSpPr>
          <p:nvPr>
            <p:ph type="sldNum" sz="quarter" idx="12"/>
          </p:nvPr>
        </p:nvSpPr>
        <p:spPr/>
        <p:txBody>
          <a:bodyPr/>
          <a:p>
            <a:fld id="{182DFFE0-7294-476C-BA61-3712476A3EED}" type="slidenum">
              <a:rPr lang="ko-KR" altLang="en-US" smtClean="0"/>
            </a:fld>
            <a:endParaRPr lang="ko-KR"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59" name=""/>
        <p:cNvGrpSpPr/>
        <p:nvPr/>
      </p:nvGrpSpPr>
      <p:grpSpPr>
        <a:xfrm>
          <a:off x="0" y="0"/>
          <a:ext cx="0" cy="0"/>
          <a:chOff x="0" y="0"/>
          <a:chExt cx="0" cy="0"/>
        </a:xfrm>
      </p:grpSpPr>
      <p:sp>
        <p:nvSpPr>
          <p:cNvPr id="1048649" name="제목 1"/>
          <p:cNvSpPr>
            <a:spLocks noGrp="1"/>
          </p:cNvSpPr>
          <p:nvPr>
            <p:ph type="title"/>
          </p:nvPr>
        </p:nvSpPr>
        <p:spPr/>
        <p:txBody>
          <a:bodyPr>
            <a:normAutofit fontScale="90000"/>
          </a:bodyPr>
          <a:p>
            <a:r>
              <a:rPr lang="en-US" altLang="en-US" dirty="0"/>
              <a:t>METHODOLOGY</a:t>
            </a:r>
            <a:endParaRPr lang="en-US" altLang="en-US" dirty="0"/>
          </a:p>
        </p:txBody>
      </p:sp>
      <p:sp>
        <p:nvSpPr>
          <p:cNvPr id="1048651" name="슬라이드 번호 개체 틀 3"/>
          <p:cNvSpPr>
            <a:spLocks noGrp="1"/>
          </p:cNvSpPr>
          <p:nvPr>
            <p:ph type="sldNum" sz="quarter" idx="12"/>
          </p:nvPr>
        </p:nvSpPr>
        <p:spPr/>
        <p:txBody>
          <a:bodyPr/>
          <a:p>
            <a:fld id="{182DFFE0-7294-476C-BA61-3712476A3EED}" type="slidenum">
              <a:rPr lang="ko-KR" altLang="en-US" smtClean="0"/>
            </a:fld>
            <a:endParaRPr lang="ko-KR"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74" name=""/>
        <p:cNvGrpSpPr/>
        <p:nvPr/>
      </p:nvGrpSpPr>
      <p:grpSpPr>
        <a:xfrm>
          <a:off x="0" y="0"/>
          <a:ext cx="0" cy="0"/>
          <a:chOff x="0" y="0"/>
          <a:chExt cx="0" cy="0"/>
        </a:xfrm>
      </p:grpSpPr>
      <p:sp>
        <p:nvSpPr>
          <p:cNvPr id="1048655" name="제목 1"/>
          <p:cNvSpPr>
            <a:spLocks noGrp="1"/>
          </p:cNvSpPr>
          <p:nvPr>
            <p:ph type="title"/>
          </p:nvPr>
        </p:nvSpPr>
        <p:spPr/>
        <p:txBody>
          <a:bodyPr/>
          <a:p>
            <a:r>
              <a:rPr lang="en-US" altLang="ko-KR" dirty="0"/>
              <a:t>Slide Title Here</a:t>
            </a:r>
            <a:endParaRPr lang="ko-KR" altLang="en-US" dirty="0"/>
          </a:p>
        </p:txBody>
      </p:sp>
      <p:sp>
        <p:nvSpPr>
          <p:cNvPr id="1048656" name="내용 개체 틀 2"/>
          <p:cNvSpPr>
            <a:spLocks noGrp="1"/>
          </p:cNvSpPr>
          <p:nvPr>
            <p:ph idx="1"/>
          </p:nvPr>
        </p:nvSpPr>
        <p:spPr/>
        <p:txBody>
          <a:bodyPr/>
          <a:p>
            <a:r>
              <a:rPr lang="en-US" altLang="ko-KR" dirty="0"/>
              <a:t>Content Here</a:t>
            </a:r>
            <a:endParaRPr lang="ko-KR" altLang="en-US" dirty="0"/>
          </a:p>
        </p:txBody>
      </p:sp>
      <p:sp>
        <p:nvSpPr>
          <p:cNvPr id="1048657" name="슬라이드 번호 개체 틀 3"/>
          <p:cNvSpPr>
            <a:spLocks noGrp="1"/>
          </p:cNvSpPr>
          <p:nvPr>
            <p:ph type="sldNum" sz="quarter" idx="12"/>
          </p:nvPr>
        </p:nvSpPr>
        <p:spPr/>
        <p:txBody>
          <a:bodyPr/>
          <a:p>
            <a:fld id="{182DFFE0-7294-476C-BA61-3712476A3EED}" type="slidenum">
              <a:rPr lang="ko-KR" altLang="en-US" smtClean="0"/>
            </a:fld>
            <a:endParaRPr lang="ko-KR"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89" name=""/>
        <p:cNvGrpSpPr/>
        <p:nvPr/>
      </p:nvGrpSpPr>
      <p:grpSpPr>
        <a:xfrm>
          <a:off x="0" y="0"/>
          <a:ext cx="0" cy="0"/>
          <a:chOff x="0" y="0"/>
          <a:chExt cx="0" cy="0"/>
        </a:xfrm>
      </p:grpSpPr>
      <p:sp>
        <p:nvSpPr>
          <p:cNvPr id="1048661" name="제목 1"/>
          <p:cNvSpPr>
            <a:spLocks noGrp="1"/>
          </p:cNvSpPr>
          <p:nvPr>
            <p:ph type="title"/>
          </p:nvPr>
        </p:nvSpPr>
        <p:spPr/>
        <p:txBody>
          <a:bodyPr/>
          <a:p>
            <a:r>
              <a:rPr lang="en-US" altLang="ko-KR" dirty="0"/>
              <a:t>Slide Title Here</a:t>
            </a:r>
            <a:endParaRPr lang="ko-KR" altLang="en-US" dirty="0"/>
          </a:p>
        </p:txBody>
      </p:sp>
      <p:sp>
        <p:nvSpPr>
          <p:cNvPr id="1048662" name="내용 개체 틀 2"/>
          <p:cNvSpPr>
            <a:spLocks noGrp="1"/>
          </p:cNvSpPr>
          <p:nvPr>
            <p:ph idx="1"/>
          </p:nvPr>
        </p:nvSpPr>
        <p:spPr/>
        <p:txBody>
          <a:bodyPr/>
          <a:p>
            <a:r>
              <a:rPr lang="en-US" altLang="ko-KR" dirty="0"/>
              <a:t>Content Here</a:t>
            </a:r>
            <a:endParaRPr lang="ko-KR" altLang="en-US" dirty="0"/>
          </a:p>
        </p:txBody>
      </p:sp>
      <p:sp>
        <p:nvSpPr>
          <p:cNvPr id="1048663" name="슬라이드 번호 개체 틀 3"/>
          <p:cNvSpPr>
            <a:spLocks noGrp="1"/>
          </p:cNvSpPr>
          <p:nvPr>
            <p:ph type="sldNum" sz="quarter" idx="12"/>
          </p:nvPr>
        </p:nvSpPr>
        <p:spPr/>
        <p:txBody>
          <a:bodyPr/>
          <a:p>
            <a:fld id="{182DFFE0-7294-476C-BA61-3712476A3EED}" type="slidenum">
              <a:rPr lang="ko-KR" altLang="en-US" smtClean="0"/>
            </a:fld>
            <a:endParaRPr lang="ko-KR"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7887335" y="756920"/>
            <a:ext cx="4860925" cy="6590030"/>
          </a:xfrm>
          <a:custGeom>
            <a:avLst/>
            <a:gdLst/>
            <a:ahLst/>
            <a:cxnLst/>
            <a:rect l="l" t="t" r="r" b="b"/>
            <a:pathLst>
              <a:path w="7794447" h="10497165">
                <a:moveTo>
                  <a:pt x="0" y="0"/>
                </a:moveTo>
                <a:lnTo>
                  <a:pt x="7794446" y="0"/>
                </a:lnTo>
                <a:lnTo>
                  <a:pt x="7794446" y="10497165"/>
                </a:lnTo>
                <a:lnTo>
                  <a:pt x="0" y="10497165"/>
                </a:lnTo>
                <a:lnTo>
                  <a:pt x="0" y="0"/>
                </a:lnTo>
                <a:close/>
              </a:path>
            </a:pathLst>
          </a:custGeom>
          <a:blipFill>
            <a:blip r:embed="rId1"/>
            <a:stretch>
              <a:fillRect/>
            </a:stretch>
          </a:blipFill>
        </p:spPr>
      </p:sp>
      <p:grpSp>
        <p:nvGrpSpPr>
          <p:cNvPr id="6" name="Group 6"/>
          <p:cNvGrpSpPr/>
          <p:nvPr/>
        </p:nvGrpSpPr>
        <p:grpSpPr>
          <a:xfrm rot="0">
            <a:off x="130810" y="1849755"/>
            <a:ext cx="8438515" cy="812800"/>
            <a:chOff x="0" y="0"/>
            <a:chExt cx="3318097" cy="321106"/>
          </a:xfrm>
        </p:grpSpPr>
        <p:sp>
          <p:nvSpPr>
            <p:cNvPr id="7" name="Freeform 7"/>
            <p:cNvSpPr/>
            <p:nvPr/>
          </p:nvSpPr>
          <p:spPr>
            <a:xfrm>
              <a:off x="0" y="0"/>
              <a:ext cx="3318097" cy="321106"/>
            </a:xfrm>
            <a:custGeom>
              <a:avLst/>
              <a:gdLst/>
              <a:ahLst/>
              <a:cxnLst/>
              <a:rect l="l" t="t" r="r" b="b"/>
              <a:pathLst>
                <a:path w="3318097" h="321106">
                  <a:moveTo>
                    <a:pt x="16592" y="0"/>
                  </a:moveTo>
                  <a:lnTo>
                    <a:pt x="3301505" y="0"/>
                  </a:lnTo>
                  <a:cubicBezTo>
                    <a:pt x="3305906" y="0"/>
                    <a:pt x="3310126" y="1748"/>
                    <a:pt x="3313237" y="4860"/>
                  </a:cubicBezTo>
                  <a:cubicBezTo>
                    <a:pt x="3316349" y="7971"/>
                    <a:pt x="3318097" y="12191"/>
                    <a:pt x="3318097" y="16592"/>
                  </a:cubicBezTo>
                  <a:lnTo>
                    <a:pt x="3318097" y="304514"/>
                  </a:lnTo>
                  <a:cubicBezTo>
                    <a:pt x="3318097" y="308915"/>
                    <a:pt x="3316349" y="313135"/>
                    <a:pt x="3313237" y="316247"/>
                  </a:cubicBezTo>
                  <a:cubicBezTo>
                    <a:pt x="3310126" y="319358"/>
                    <a:pt x="3305906" y="321106"/>
                    <a:pt x="3301505" y="321106"/>
                  </a:cubicBezTo>
                  <a:lnTo>
                    <a:pt x="16592" y="321106"/>
                  </a:lnTo>
                  <a:cubicBezTo>
                    <a:pt x="12191" y="321106"/>
                    <a:pt x="7971" y="319358"/>
                    <a:pt x="4860" y="316247"/>
                  </a:cubicBezTo>
                  <a:cubicBezTo>
                    <a:pt x="1748" y="313135"/>
                    <a:pt x="0" y="308915"/>
                    <a:pt x="0" y="304514"/>
                  </a:cubicBezTo>
                  <a:lnTo>
                    <a:pt x="0" y="16592"/>
                  </a:lnTo>
                  <a:cubicBezTo>
                    <a:pt x="0" y="12191"/>
                    <a:pt x="1748" y="7971"/>
                    <a:pt x="4860" y="4860"/>
                  </a:cubicBezTo>
                  <a:cubicBezTo>
                    <a:pt x="7971" y="1748"/>
                    <a:pt x="12191" y="0"/>
                    <a:pt x="16592" y="0"/>
                  </a:cubicBezTo>
                  <a:close/>
                </a:path>
              </a:pathLst>
            </a:custGeom>
            <a:ln w="38100" cap="rnd">
              <a:solidFill>
                <a:srgbClr val="0097B2"/>
              </a:solidFill>
              <a:prstDash val="solid"/>
              <a:round/>
            </a:ln>
          </p:spPr>
        </p:sp>
        <p:sp>
          <p:nvSpPr>
            <p:cNvPr id="8" name="TextBox 8"/>
            <p:cNvSpPr txBox="1"/>
            <p:nvPr/>
          </p:nvSpPr>
          <p:spPr>
            <a:xfrm>
              <a:off x="0" y="-57150"/>
              <a:ext cx="3318097" cy="378256"/>
            </a:xfrm>
            <a:prstGeom prst="rect">
              <a:avLst/>
            </a:prstGeom>
          </p:spPr>
          <p:txBody>
            <a:bodyPr lIns="33866" tIns="33866" rIns="33866" bIns="33866" rtlCol="0" anchor="ctr"/>
            <a:lstStyle/>
            <a:p>
              <a:pPr algn="ctr">
                <a:lnSpc>
                  <a:spcPts val="3500"/>
                </a:lnSpc>
              </a:pPr>
              <a:endParaRPr sz="900"/>
            </a:p>
          </p:txBody>
        </p:sp>
      </p:grpSp>
      <p:sp>
        <p:nvSpPr>
          <p:cNvPr id="9" name="TextBox 9"/>
          <p:cNvSpPr txBox="1"/>
          <p:nvPr/>
        </p:nvSpPr>
        <p:spPr>
          <a:xfrm>
            <a:off x="322580" y="86995"/>
            <a:ext cx="3603625" cy="969010"/>
          </a:xfrm>
          <a:prstGeom prst="rect">
            <a:avLst/>
          </a:prstGeom>
        </p:spPr>
        <p:txBody>
          <a:bodyPr wrap="square" lIns="0" tIns="0" rIns="0" bIns="0" rtlCol="0" anchor="t">
            <a:spAutoFit/>
          </a:bodyPr>
          <a:lstStyle/>
          <a:p>
            <a:pPr algn="ctr">
              <a:lnSpc>
                <a:spcPts val="7560"/>
              </a:lnSpc>
              <a:spcBef>
                <a:spcPct val="0"/>
              </a:spcBef>
            </a:pPr>
            <a:r>
              <a:rPr lang="en-US" sz="3600" b="1">
                <a:solidFill>
                  <a:srgbClr val="FFFFFF"/>
                </a:solidFill>
                <a:latin typeface="Canva Sans Bold"/>
                <a:ea typeface="Canva Sans Bold"/>
                <a:cs typeface="Canva Sans Bold"/>
                <a:sym typeface="Canva Sans Bold"/>
              </a:rPr>
              <a:t>INTRODUCTION</a:t>
            </a:r>
            <a:endParaRPr lang="en-US" sz="3600" b="1">
              <a:solidFill>
                <a:srgbClr val="FFFFFF"/>
              </a:solidFill>
              <a:latin typeface="Canva Sans Bold"/>
              <a:ea typeface="Canva Sans Bold"/>
              <a:cs typeface="Canva Sans Bold"/>
              <a:sym typeface="Canva Sans Bold"/>
            </a:endParaRPr>
          </a:p>
        </p:txBody>
      </p:sp>
      <p:sp>
        <p:nvSpPr>
          <p:cNvPr id="10" name="TextBox 10"/>
          <p:cNvSpPr txBox="1"/>
          <p:nvPr/>
        </p:nvSpPr>
        <p:spPr>
          <a:xfrm>
            <a:off x="556895" y="1887855"/>
            <a:ext cx="7952105" cy="538480"/>
          </a:xfrm>
          <a:prstGeom prst="rect">
            <a:avLst/>
          </a:prstGeom>
        </p:spPr>
        <p:txBody>
          <a:bodyPr wrap="square" lIns="0" tIns="0" rIns="0" bIns="0" rtlCol="0" anchor="t">
            <a:spAutoFit/>
          </a:bodyPr>
          <a:lstStyle/>
          <a:p>
            <a:pPr algn="l">
              <a:lnSpc>
                <a:spcPts val="4200"/>
              </a:lnSpc>
              <a:spcBef>
                <a:spcPct val="0"/>
              </a:spcBef>
            </a:pPr>
            <a:r>
              <a:rPr lang="en-US" b="1">
                <a:solidFill>
                  <a:srgbClr val="000000"/>
                </a:solidFill>
                <a:latin typeface="Canva Sans Bold"/>
                <a:ea typeface="Canva Sans Bold"/>
                <a:cs typeface="Canva Sans Bold"/>
                <a:sym typeface="Canva Sans Bold"/>
              </a:rPr>
              <a:t>Chronic low back pain (CLBP) is a leading cause of disability globally.</a:t>
            </a:r>
            <a:endParaRPr lang="en-US" b="1">
              <a:solidFill>
                <a:srgbClr val="000000"/>
              </a:solidFill>
              <a:latin typeface="Canva Sans Bold"/>
              <a:ea typeface="Canva Sans Bold"/>
              <a:cs typeface="Canva Sans Bold"/>
              <a:sym typeface="Canva Sans Bold"/>
            </a:endParaRPr>
          </a:p>
        </p:txBody>
      </p:sp>
      <p:grpSp>
        <p:nvGrpSpPr>
          <p:cNvPr id="11" name="Group 11"/>
          <p:cNvGrpSpPr/>
          <p:nvPr/>
        </p:nvGrpSpPr>
        <p:grpSpPr>
          <a:xfrm rot="0">
            <a:off x="130810" y="2709545"/>
            <a:ext cx="8438515" cy="702945"/>
            <a:chOff x="0" y="0"/>
            <a:chExt cx="3318097" cy="277623"/>
          </a:xfrm>
        </p:grpSpPr>
        <p:sp>
          <p:nvSpPr>
            <p:cNvPr id="12" name="Freeform 12"/>
            <p:cNvSpPr/>
            <p:nvPr/>
          </p:nvSpPr>
          <p:spPr>
            <a:xfrm>
              <a:off x="0" y="0"/>
              <a:ext cx="3318097" cy="277623"/>
            </a:xfrm>
            <a:custGeom>
              <a:avLst/>
              <a:gdLst/>
              <a:ahLst/>
              <a:cxnLst/>
              <a:rect l="l" t="t" r="r" b="b"/>
              <a:pathLst>
                <a:path w="3318097" h="277623">
                  <a:moveTo>
                    <a:pt x="16592" y="0"/>
                  </a:moveTo>
                  <a:lnTo>
                    <a:pt x="3301505" y="0"/>
                  </a:lnTo>
                  <a:cubicBezTo>
                    <a:pt x="3305906" y="0"/>
                    <a:pt x="3310126" y="1748"/>
                    <a:pt x="3313237" y="4860"/>
                  </a:cubicBezTo>
                  <a:cubicBezTo>
                    <a:pt x="3316349" y="7971"/>
                    <a:pt x="3318097" y="12191"/>
                    <a:pt x="3318097" y="16592"/>
                  </a:cubicBezTo>
                  <a:lnTo>
                    <a:pt x="3318097" y="261031"/>
                  </a:lnTo>
                  <a:cubicBezTo>
                    <a:pt x="3318097" y="265432"/>
                    <a:pt x="3316349" y="269652"/>
                    <a:pt x="3313237" y="272763"/>
                  </a:cubicBezTo>
                  <a:cubicBezTo>
                    <a:pt x="3310126" y="275875"/>
                    <a:pt x="3305906" y="277623"/>
                    <a:pt x="3301505" y="277623"/>
                  </a:cubicBezTo>
                  <a:lnTo>
                    <a:pt x="16592" y="277623"/>
                  </a:lnTo>
                  <a:cubicBezTo>
                    <a:pt x="12191" y="277623"/>
                    <a:pt x="7971" y="275875"/>
                    <a:pt x="4860" y="272763"/>
                  </a:cubicBezTo>
                  <a:cubicBezTo>
                    <a:pt x="1748" y="269652"/>
                    <a:pt x="0" y="265432"/>
                    <a:pt x="0" y="261031"/>
                  </a:cubicBezTo>
                  <a:lnTo>
                    <a:pt x="0" y="16592"/>
                  </a:lnTo>
                  <a:cubicBezTo>
                    <a:pt x="0" y="12191"/>
                    <a:pt x="1748" y="7971"/>
                    <a:pt x="4860" y="4860"/>
                  </a:cubicBezTo>
                  <a:cubicBezTo>
                    <a:pt x="7971" y="1748"/>
                    <a:pt x="12191" y="0"/>
                    <a:pt x="16592" y="0"/>
                  </a:cubicBezTo>
                  <a:close/>
                </a:path>
              </a:pathLst>
            </a:custGeom>
            <a:ln w="38100" cap="rnd">
              <a:solidFill>
                <a:srgbClr val="0097B2"/>
              </a:solidFill>
              <a:prstDash val="solid"/>
              <a:round/>
            </a:ln>
          </p:spPr>
        </p:sp>
        <p:sp>
          <p:nvSpPr>
            <p:cNvPr id="13" name="TextBox 13"/>
            <p:cNvSpPr txBox="1"/>
            <p:nvPr/>
          </p:nvSpPr>
          <p:spPr>
            <a:xfrm>
              <a:off x="0" y="-57150"/>
              <a:ext cx="3318097" cy="334773"/>
            </a:xfrm>
            <a:prstGeom prst="rect">
              <a:avLst/>
            </a:prstGeom>
          </p:spPr>
          <p:txBody>
            <a:bodyPr lIns="33866" tIns="33866" rIns="33866" bIns="33866" rtlCol="0" anchor="ctr"/>
            <a:lstStyle/>
            <a:p>
              <a:pPr algn="ctr">
                <a:lnSpc>
                  <a:spcPts val="3500"/>
                </a:lnSpc>
              </a:pPr>
              <a:endParaRPr sz="900"/>
            </a:p>
          </p:txBody>
        </p:sp>
      </p:grpSp>
      <p:sp>
        <p:nvSpPr>
          <p:cNvPr id="14" name="TextBox 14"/>
          <p:cNvSpPr txBox="1"/>
          <p:nvPr/>
        </p:nvSpPr>
        <p:spPr>
          <a:xfrm>
            <a:off x="556895" y="2870200"/>
            <a:ext cx="7952105" cy="538480"/>
          </a:xfrm>
          <a:prstGeom prst="rect">
            <a:avLst/>
          </a:prstGeom>
        </p:spPr>
        <p:txBody>
          <a:bodyPr wrap="square" lIns="0" tIns="0" rIns="0" bIns="0" rtlCol="0" anchor="t">
            <a:spAutoFit/>
          </a:bodyPr>
          <a:lstStyle/>
          <a:p>
            <a:pPr algn="l">
              <a:lnSpc>
                <a:spcPts val="4200"/>
              </a:lnSpc>
              <a:spcBef>
                <a:spcPct val="0"/>
              </a:spcBef>
            </a:pPr>
            <a:r>
              <a:rPr lang="en-US" b="1">
                <a:solidFill>
                  <a:srgbClr val="000000"/>
                </a:solidFill>
                <a:latin typeface="Canva Sans Bold"/>
                <a:ea typeface="Canva Sans Bold"/>
                <a:cs typeface="Canva Sans Bold"/>
                <a:sym typeface="Canva Sans Bold"/>
              </a:rPr>
              <a:t>It significantly affects quality of life and productivity.</a:t>
            </a:r>
            <a:endParaRPr lang="en-US" b="1">
              <a:solidFill>
                <a:srgbClr val="000000"/>
              </a:solidFill>
              <a:latin typeface="Canva Sans Bold"/>
              <a:ea typeface="Canva Sans Bold"/>
              <a:cs typeface="Canva Sans Bold"/>
              <a:sym typeface="Canva Sans Bold"/>
            </a:endParaRPr>
          </a:p>
        </p:txBody>
      </p:sp>
      <p:grpSp>
        <p:nvGrpSpPr>
          <p:cNvPr id="15" name="Group 15"/>
          <p:cNvGrpSpPr/>
          <p:nvPr/>
        </p:nvGrpSpPr>
        <p:grpSpPr>
          <a:xfrm rot="0">
            <a:off x="130810" y="3456305"/>
            <a:ext cx="8438515" cy="854075"/>
            <a:chOff x="0" y="0"/>
            <a:chExt cx="3318097" cy="337344"/>
          </a:xfrm>
        </p:grpSpPr>
        <p:sp>
          <p:nvSpPr>
            <p:cNvPr id="16" name="Freeform 16"/>
            <p:cNvSpPr/>
            <p:nvPr/>
          </p:nvSpPr>
          <p:spPr>
            <a:xfrm>
              <a:off x="0" y="0"/>
              <a:ext cx="3318097" cy="337344"/>
            </a:xfrm>
            <a:custGeom>
              <a:avLst/>
              <a:gdLst/>
              <a:ahLst/>
              <a:cxnLst/>
              <a:rect l="l" t="t" r="r" b="b"/>
              <a:pathLst>
                <a:path w="3318097" h="337344">
                  <a:moveTo>
                    <a:pt x="16592" y="0"/>
                  </a:moveTo>
                  <a:lnTo>
                    <a:pt x="3301505" y="0"/>
                  </a:lnTo>
                  <a:cubicBezTo>
                    <a:pt x="3305906" y="0"/>
                    <a:pt x="3310126" y="1748"/>
                    <a:pt x="3313237" y="4860"/>
                  </a:cubicBezTo>
                  <a:cubicBezTo>
                    <a:pt x="3316349" y="7971"/>
                    <a:pt x="3318097" y="12191"/>
                    <a:pt x="3318097" y="16592"/>
                  </a:cubicBezTo>
                  <a:lnTo>
                    <a:pt x="3318097" y="320752"/>
                  </a:lnTo>
                  <a:cubicBezTo>
                    <a:pt x="3318097" y="325152"/>
                    <a:pt x="3316349" y="329373"/>
                    <a:pt x="3313237" y="332484"/>
                  </a:cubicBezTo>
                  <a:cubicBezTo>
                    <a:pt x="3310126" y="335596"/>
                    <a:pt x="3305906" y="337344"/>
                    <a:pt x="3301505" y="337344"/>
                  </a:cubicBezTo>
                  <a:lnTo>
                    <a:pt x="16592" y="337344"/>
                  </a:lnTo>
                  <a:cubicBezTo>
                    <a:pt x="12191" y="337344"/>
                    <a:pt x="7971" y="335596"/>
                    <a:pt x="4860" y="332484"/>
                  </a:cubicBezTo>
                  <a:cubicBezTo>
                    <a:pt x="1748" y="329373"/>
                    <a:pt x="0" y="325152"/>
                    <a:pt x="0" y="320752"/>
                  </a:cubicBezTo>
                  <a:lnTo>
                    <a:pt x="0" y="16592"/>
                  </a:lnTo>
                  <a:cubicBezTo>
                    <a:pt x="0" y="12191"/>
                    <a:pt x="1748" y="7971"/>
                    <a:pt x="4860" y="4860"/>
                  </a:cubicBezTo>
                  <a:cubicBezTo>
                    <a:pt x="7971" y="1748"/>
                    <a:pt x="12191" y="0"/>
                    <a:pt x="16592" y="0"/>
                  </a:cubicBezTo>
                  <a:close/>
                </a:path>
              </a:pathLst>
            </a:custGeom>
            <a:ln w="38100" cap="rnd">
              <a:solidFill>
                <a:srgbClr val="0097B2"/>
              </a:solidFill>
              <a:prstDash val="solid"/>
              <a:round/>
            </a:ln>
          </p:spPr>
        </p:sp>
        <p:sp>
          <p:nvSpPr>
            <p:cNvPr id="17" name="TextBox 17"/>
            <p:cNvSpPr txBox="1"/>
            <p:nvPr/>
          </p:nvSpPr>
          <p:spPr>
            <a:xfrm>
              <a:off x="0" y="-57150"/>
              <a:ext cx="3318097" cy="394494"/>
            </a:xfrm>
            <a:prstGeom prst="rect">
              <a:avLst/>
            </a:prstGeom>
          </p:spPr>
          <p:txBody>
            <a:bodyPr lIns="33866" tIns="33866" rIns="33866" bIns="33866" rtlCol="0" anchor="ctr"/>
            <a:lstStyle/>
            <a:p>
              <a:pPr algn="ctr">
                <a:lnSpc>
                  <a:spcPts val="4200"/>
                </a:lnSpc>
              </a:pPr>
              <a:endParaRPr sz="900"/>
            </a:p>
          </p:txBody>
        </p:sp>
      </p:grpSp>
      <p:sp>
        <p:nvSpPr>
          <p:cNvPr id="18" name="TextBox 18"/>
          <p:cNvSpPr txBox="1"/>
          <p:nvPr/>
        </p:nvSpPr>
        <p:spPr>
          <a:xfrm>
            <a:off x="521970" y="3545205"/>
            <a:ext cx="7987665" cy="538480"/>
          </a:xfrm>
          <a:prstGeom prst="rect">
            <a:avLst/>
          </a:prstGeom>
        </p:spPr>
        <p:txBody>
          <a:bodyPr wrap="square" lIns="0" tIns="0" rIns="0" bIns="0" rtlCol="0" anchor="t">
            <a:spAutoFit/>
          </a:bodyPr>
          <a:lstStyle/>
          <a:p>
            <a:pPr algn="l">
              <a:lnSpc>
                <a:spcPts val="4200"/>
              </a:lnSpc>
              <a:spcBef>
                <a:spcPct val="0"/>
              </a:spcBef>
            </a:pPr>
            <a:r>
              <a:rPr lang="en-US" b="1">
                <a:solidFill>
                  <a:srgbClr val="000000"/>
                </a:solidFill>
                <a:latin typeface="Canva Sans Bold"/>
                <a:ea typeface="Canva Sans Bold"/>
                <a:cs typeface="Canva Sans Bold"/>
                <a:sym typeface="Canva Sans Bold"/>
              </a:rPr>
              <a:t>Surgical intervention is considered when conservative management fails.</a:t>
            </a:r>
            <a:endParaRPr lang="en-US" b="1">
              <a:solidFill>
                <a:srgbClr val="000000"/>
              </a:solidFill>
              <a:latin typeface="Canva Sans Bold"/>
              <a:ea typeface="Canva Sans Bold"/>
              <a:cs typeface="Canva Sans Bold"/>
              <a:sym typeface="Canva Sans Bold"/>
            </a:endParaRPr>
          </a:p>
        </p:txBody>
      </p:sp>
      <p:grpSp>
        <p:nvGrpSpPr>
          <p:cNvPr id="19" name="Group 19"/>
          <p:cNvGrpSpPr/>
          <p:nvPr/>
        </p:nvGrpSpPr>
        <p:grpSpPr>
          <a:xfrm rot="0">
            <a:off x="130810" y="4354830"/>
            <a:ext cx="8438515" cy="1219200"/>
            <a:chOff x="0" y="0"/>
            <a:chExt cx="3318097" cy="481659"/>
          </a:xfrm>
        </p:grpSpPr>
        <p:sp>
          <p:nvSpPr>
            <p:cNvPr id="20" name="Freeform 20"/>
            <p:cNvSpPr/>
            <p:nvPr/>
          </p:nvSpPr>
          <p:spPr>
            <a:xfrm>
              <a:off x="0" y="0"/>
              <a:ext cx="3318097" cy="481659"/>
            </a:xfrm>
            <a:custGeom>
              <a:avLst/>
              <a:gdLst/>
              <a:ahLst/>
              <a:cxnLst/>
              <a:rect l="l" t="t" r="r" b="b"/>
              <a:pathLst>
                <a:path w="3318097" h="481659">
                  <a:moveTo>
                    <a:pt x="16592" y="0"/>
                  </a:moveTo>
                  <a:lnTo>
                    <a:pt x="3301505" y="0"/>
                  </a:lnTo>
                  <a:cubicBezTo>
                    <a:pt x="3305906" y="0"/>
                    <a:pt x="3310126" y="1748"/>
                    <a:pt x="3313237" y="4860"/>
                  </a:cubicBezTo>
                  <a:cubicBezTo>
                    <a:pt x="3316349" y="7971"/>
                    <a:pt x="3318097" y="12191"/>
                    <a:pt x="3318097" y="16592"/>
                  </a:cubicBezTo>
                  <a:lnTo>
                    <a:pt x="3318097" y="465067"/>
                  </a:lnTo>
                  <a:cubicBezTo>
                    <a:pt x="3318097" y="469468"/>
                    <a:pt x="3316349" y="473688"/>
                    <a:pt x="3313237" y="476800"/>
                  </a:cubicBezTo>
                  <a:cubicBezTo>
                    <a:pt x="3310126" y="479911"/>
                    <a:pt x="3305906" y="481659"/>
                    <a:pt x="3301505" y="481659"/>
                  </a:cubicBezTo>
                  <a:lnTo>
                    <a:pt x="16592" y="481659"/>
                  </a:lnTo>
                  <a:cubicBezTo>
                    <a:pt x="12191" y="481659"/>
                    <a:pt x="7971" y="479911"/>
                    <a:pt x="4860" y="476800"/>
                  </a:cubicBezTo>
                  <a:cubicBezTo>
                    <a:pt x="1748" y="473688"/>
                    <a:pt x="0" y="469468"/>
                    <a:pt x="0" y="465067"/>
                  </a:cubicBezTo>
                  <a:lnTo>
                    <a:pt x="0" y="16592"/>
                  </a:lnTo>
                  <a:cubicBezTo>
                    <a:pt x="0" y="12191"/>
                    <a:pt x="1748" y="7971"/>
                    <a:pt x="4860" y="4860"/>
                  </a:cubicBezTo>
                  <a:cubicBezTo>
                    <a:pt x="7971" y="1748"/>
                    <a:pt x="12191" y="0"/>
                    <a:pt x="16592" y="0"/>
                  </a:cubicBezTo>
                  <a:close/>
                </a:path>
              </a:pathLst>
            </a:custGeom>
            <a:ln w="38100" cap="rnd">
              <a:solidFill>
                <a:srgbClr val="0097B2"/>
              </a:solidFill>
              <a:prstDash val="solid"/>
              <a:round/>
            </a:ln>
          </p:spPr>
        </p:sp>
        <p:sp>
          <p:nvSpPr>
            <p:cNvPr id="21" name="TextBox 21"/>
            <p:cNvSpPr txBox="1"/>
            <p:nvPr/>
          </p:nvSpPr>
          <p:spPr>
            <a:xfrm>
              <a:off x="0" y="-57150"/>
              <a:ext cx="3318097" cy="538809"/>
            </a:xfrm>
            <a:prstGeom prst="rect">
              <a:avLst/>
            </a:prstGeom>
          </p:spPr>
          <p:txBody>
            <a:bodyPr lIns="33866" tIns="33866" rIns="33866" bIns="33866" rtlCol="0" anchor="ctr"/>
            <a:lstStyle/>
            <a:p>
              <a:pPr algn="ctr">
                <a:lnSpc>
                  <a:spcPts val="4200"/>
                </a:lnSpc>
              </a:pPr>
              <a:endParaRPr sz="900"/>
            </a:p>
          </p:txBody>
        </p:sp>
      </p:grpSp>
      <p:sp>
        <p:nvSpPr>
          <p:cNvPr id="22" name="TextBox 22"/>
          <p:cNvSpPr txBox="1"/>
          <p:nvPr/>
        </p:nvSpPr>
        <p:spPr>
          <a:xfrm>
            <a:off x="521970" y="4418330"/>
            <a:ext cx="7987665" cy="1076960"/>
          </a:xfrm>
          <a:prstGeom prst="rect">
            <a:avLst/>
          </a:prstGeom>
        </p:spPr>
        <p:txBody>
          <a:bodyPr wrap="square" lIns="0" tIns="0" rIns="0" bIns="0" rtlCol="0" anchor="t">
            <a:spAutoFit/>
          </a:bodyPr>
          <a:lstStyle/>
          <a:p>
            <a:pPr algn="l">
              <a:lnSpc>
                <a:spcPts val="4200"/>
              </a:lnSpc>
              <a:spcBef>
                <a:spcPct val="0"/>
              </a:spcBef>
            </a:pPr>
            <a:r>
              <a:rPr lang="en-US" b="1">
                <a:solidFill>
                  <a:srgbClr val="000000"/>
                </a:solidFill>
                <a:latin typeface="Canva Sans Bold"/>
                <a:ea typeface="Canva Sans Bold"/>
                <a:cs typeface="Canva Sans Bold"/>
                <a:sym typeface="Canva Sans Bold"/>
              </a:rPr>
              <a:t>Unilateral Biportal Endoscopic(UBE) spine surgery is a minimally invasive technique offering improved visualization and reduced tissue trauma.</a:t>
            </a:r>
            <a:endParaRPr lang="en-US" b="1">
              <a:solidFill>
                <a:srgbClr val="000000"/>
              </a:solidFill>
              <a:latin typeface="Canva Sans Bold"/>
              <a:ea typeface="Canva Sans Bold"/>
              <a:cs typeface="Canva Sans Bold"/>
              <a:sym typeface="Canva Sans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9030335" y="975360"/>
            <a:ext cx="3979545" cy="5985510"/>
          </a:xfrm>
          <a:custGeom>
            <a:avLst/>
            <a:gdLst/>
            <a:ahLst/>
            <a:cxnLst/>
            <a:rect l="l" t="t" r="r" b="b"/>
            <a:pathLst>
              <a:path w="5989992" h="8977974">
                <a:moveTo>
                  <a:pt x="0" y="0"/>
                </a:moveTo>
                <a:lnTo>
                  <a:pt x="5989991" y="0"/>
                </a:lnTo>
                <a:lnTo>
                  <a:pt x="5989991" y="8977974"/>
                </a:lnTo>
                <a:lnTo>
                  <a:pt x="0" y="8977974"/>
                </a:lnTo>
                <a:lnTo>
                  <a:pt x="0" y="0"/>
                </a:lnTo>
                <a:close/>
              </a:path>
            </a:pathLst>
          </a:custGeom>
          <a:blipFill>
            <a:blip r:embed="rId1">
              <a:alphaModFix amt="43000"/>
            </a:blip>
            <a:stretch>
              <a:fillRect/>
            </a:stretch>
          </a:blipFill>
        </p:spPr>
      </p:sp>
      <p:sp>
        <p:nvSpPr>
          <p:cNvPr id="6" name="TextBox 6"/>
          <p:cNvSpPr txBox="1"/>
          <p:nvPr/>
        </p:nvSpPr>
        <p:spPr>
          <a:xfrm>
            <a:off x="565785" y="6350"/>
            <a:ext cx="3110865" cy="969010"/>
          </a:xfrm>
          <a:prstGeom prst="rect">
            <a:avLst/>
          </a:prstGeom>
        </p:spPr>
        <p:txBody>
          <a:bodyPr wrap="square" lIns="0" tIns="0" rIns="0" bIns="0" rtlCol="0" anchor="t">
            <a:spAutoFit/>
          </a:bodyPr>
          <a:lstStyle/>
          <a:p>
            <a:pPr algn="ctr">
              <a:lnSpc>
                <a:spcPts val="7560"/>
              </a:lnSpc>
              <a:spcBef>
                <a:spcPct val="0"/>
              </a:spcBef>
            </a:pPr>
            <a:r>
              <a:rPr lang="en-US" sz="3600" b="1">
                <a:solidFill>
                  <a:srgbClr val="FFFFFF"/>
                </a:solidFill>
                <a:latin typeface="Canva Sans Bold"/>
                <a:ea typeface="Canva Sans Bold"/>
                <a:cs typeface="Canva Sans Bold"/>
                <a:sym typeface="Canva Sans Bold"/>
              </a:rPr>
              <a:t>OBJECTIVES</a:t>
            </a:r>
            <a:endParaRPr lang="en-US" sz="3600" b="1">
              <a:solidFill>
                <a:srgbClr val="FFFFFF"/>
              </a:solidFill>
              <a:latin typeface="Canva Sans Bold"/>
              <a:ea typeface="Canva Sans Bold"/>
              <a:cs typeface="Canva Sans Bold"/>
              <a:sym typeface="Canva Sans Bold"/>
            </a:endParaRPr>
          </a:p>
        </p:txBody>
      </p:sp>
      <p:grpSp>
        <p:nvGrpSpPr>
          <p:cNvPr id="7" name="Group 7"/>
          <p:cNvGrpSpPr/>
          <p:nvPr/>
        </p:nvGrpSpPr>
        <p:grpSpPr>
          <a:xfrm rot="0">
            <a:off x="170143" y="2019281"/>
            <a:ext cx="4237241" cy="2863962"/>
            <a:chOff x="0" y="0"/>
            <a:chExt cx="1673972" cy="1131442"/>
          </a:xfrm>
        </p:grpSpPr>
        <p:sp>
          <p:nvSpPr>
            <p:cNvPr id="8" name="Freeform 8"/>
            <p:cNvSpPr/>
            <p:nvPr/>
          </p:nvSpPr>
          <p:spPr>
            <a:xfrm>
              <a:off x="0" y="0"/>
              <a:ext cx="1673972" cy="1131442"/>
            </a:xfrm>
            <a:custGeom>
              <a:avLst/>
              <a:gdLst/>
              <a:ahLst/>
              <a:cxnLst/>
              <a:rect l="l" t="t" r="r" b="b"/>
              <a:pathLst>
                <a:path w="1673972" h="1131442">
                  <a:moveTo>
                    <a:pt x="32888" y="0"/>
                  </a:moveTo>
                  <a:lnTo>
                    <a:pt x="1641084" y="0"/>
                  </a:lnTo>
                  <a:cubicBezTo>
                    <a:pt x="1659247" y="0"/>
                    <a:pt x="1673972" y="14724"/>
                    <a:pt x="1673972" y="32888"/>
                  </a:cubicBezTo>
                  <a:lnTo>
                    <a:pt x="1673972" y="1098554"/>
                  </a:lnTo>
                  <a:cubicBezTo>
                    <a:pt x="1673972" y="1107276"/>
                    <a:pt x="1670507" y="1115641"/>
                    <a:pt x="1664339" y="1121809"/>
                  </a:cubicBezTo>
                  <a:cubicBezTo>
                    <a:pt x="1658171" y="1127977"/>
                    <a:pt x="1649806" y="1131442"/>
                    <a:pt x="1641084" y="1131442"/>
                  </a:cubicBezTo>
                  <a:lnTo>
                    <a:pt x="32888" y="1131442"/>
                  </a:lnTo>
                  <a:cubicBezTo>
                    <a:pt x="24166" y="1131442"/>
                    <a:pt x="15800" y="1127977"/>
                    <a:pt x="9633" y="1121809"/>
                  </a:cubicBezTo>
                  <a:cubicBezTo>
                    <a:pt x="3465" y="1115641"/>
                    <a:pt x="0" y="1107276"/>
                    <a:pt x="0" y="1098554"/>
                  </a:cubicBezTo>
                  <a:lnTo>
                    <a:pt x="0" y="32888"/>
                  </a:lnTo>
                  <a:cubicBezTo>
                    <a:pt x="0" y="24166"/>
                    <a:pt x="3465" y="15800"/>
                    <a:pt x="9633" y="9633"/>
                  </a:cubicBezTo>
                  <a:cubicBezTo>
                    <a:pt x="15800" y="3465"/>
                    <a:pt x="24166" y="0"/>
                    <a:pt x="32888" y="0"/>
                  </a:cubicBezTo>
                  <a:close/>
                </a:path>
              </a:pathLst>
            </a:custGeom>
            <a:ln w="38100" cap="rnd">
              <a:solidFill>
                <a:srgbClr val="0097B2"/>
              </a:solidFill>
              <a:prstDash val="solid"/>
              <a:round/>
            </a:ln>
          </p:spPr>
        </p:sp>
        <p:sp>
          <p:nvSpPr>
            <p:cNvPr id="9" name="TextBox 9"/>
            <p:cNvSpPr txBox="1"/>
            <p:nvPr/>
          </p:nvSpPr>
          <p:spPr>
            <a:xfrm>
              <a:off x="0" y="-57150"/>
              <a:ext cx="1673972" cy="1188592"/>
            </a:xfrm>
            <a:prstGeom prst="rect">
              <a:avLst/>
            </a:prstGeom>
          </p:spPr>
          <p:txBody>
            <a:bodyPr lIns="33866" tIns="33866" rIns="33866" bIns="33866" rtlCol="0" anchor="ctr"/>
            <a:lstStyle/>
            <a:p>
              <a:pPr algn="ctr">
                <a:lnSpc>
                  <a:spcPts val="4200"/>
                </a:lnSpc>
              </a:pPr>
              <a:endParaRPr sz="1200"/>
            </a:p>
          </p:txBody>
        </p:sp>
      </p:grpSp>
      <p:sp>
        <p:nvSpPr>
          <p:cNvPr id="10" name="TextBox 10"/>
          <p:cNvSpPr txBox="1"/>
          <p:nvPr/>
        </p:nvSpPr>
        <p:spPr>
          <a:xfrm>
            <a:off x="308940" y="2666141"/>
            <a:ext cx="3979604" cy="1538605"/>
          </a:xfrm>
          <a:prstGeom prst="rect">
            <a:avLst/>
          </a:prstGeom>
        </p:spPr>
        <p:txBody>
          <a:bodyPr lIns="0" tIns="0" rIns="0" bIns="0" rtlCol="0" anchor="t">
            <a:spAutoFit/>
          </a:bodyPr>
          <a:lstStyle/>
          <a:p>
            <a:pPr algn="ctr">
              <a:lnSpc>
                <a:spcPct val="100000"/>
              </a:lnSpc>
              <a:spcBef>
                <a:spcPct val="0"/>
              </a:spcBef>
            </a:pPr>
            <a:r>
              <a:rPr lang="en-US" sz="2000" b="1">
                <a:solidFill>
                  <a:srgbClr val="000000"/>
                </a:solidFill>
                <a:latin typeface="Canva Sans Bold"/>
                <a:ea typeface="Canva Sans Bold"/>
                <a:cs typeface="Canva Sans Bold"/>
                <a:sym typeface="Canva Sans Bold"/>
              </a:rPr>
              <a:t>To determine the functional </a:t>
            </a:r>
            <a:endParaRPr lang="en-US" sz="2000" b="1">
              <a:solidFill>
                <a:srgbClr val="000000"/>
              </a:solidFill>
              <a:latin typeface="Canva Sans Bold"/>
              <a:ea typeface="Canva Sans Bold"/>
              <a:cs typeface="Canva Sans Bold"/>
              <a:sym typeface="Canva Sans Bold"/>
            </a:endParaRPr>
          </a:p>
          <a:p>
            <a:pPr algn="ctr">
              <a:lnSpc>
                <a:spcPct val="100000"/>
              </a:lnSpc>
              <a:spcBef>
                <a:spcPct val="0"/>
              </a:spcBef>
            </a:pPr>
            <a:r>
              <a:rPr lang="en-US" sz="2000" b="1">
                <a:solidFill>
                  <a:srgbClr val="000000"/>
                </a:solidFill>
                <a:latin typeface="Canva Sans Bold"/>
                <a:ea typeface="Canva Sans Bold"/>
                <a:cs typeface="Canva Sans Bold"/>
                <a:sym typeface="Canva Sans Bold"/>
              </a:rPr>
              <a:t>outcomes and complication </a:t>
            </a:r>
            <a:endParaRPr lang="en-US" sz="2000" b="1">
              <a:solidFill>
                <a:srgbClr val="000000"/>
              </a:solidFill>
              <a:latin typeface="Canva Sans Bold"/>
              <a:ea typeface="Canva Sans Bold"/>
              <a:cs typeface="Canva Sans Bold"/>
              <a:sym typeface="Canva Sans Bold"/>
            </a:endParaRPr>
          </a:p>
          <a:p>
            <a:pPr algn="ctr">
              <a:lnSpc>
                <a:spcPct val="100000"/>
              </a:lnSpc>
              <a:spcBef>
                <a:spcPct val="0"/>
              </a:spcBef>
            </a:pPr>
            <a:r>
              <a:rPr lang="en-US" sz="2000" b="1">
                <a:solidFill>
                  <a:srgbClr val="000000"/>
                </a:solidFill>
                <a:latin typeface="Canva Sans Bold"/>
                <a:ea typeface="Canva Sans Bold"/>
                <a:cs typeface="Canva Sans Bold"/>
                <a:sym typeface="Canva Sans Bold"/>
              </a:rPr>
              <a:t>rates of chronic low back pain </a:t>
            </a:r>
            <a:endParaRPr lang="en-US" sz="2000" b="1">
              <a:solidFill>
                <a:srgbClr val="000000"/>
              </a:solidFill>
              <a:latin typeface="Canva Sans Bold"/>
              <a:ea typeface="Canva Sans Bold"/>
              <a:cs typeface="Canva Sans Bold"/>
              <a:sym typeface="Canva Sans Bold"/>
            </a:endParaRPr>
          </a:p>
          <a:p>
            <a:pPr algn="ctr">
              <a:lnSpc>
                <a:spcPct val="100000"/>
              </a:lnSpc>
              <a:spcBef>
                <a:spcPct val="0"/>
              </a:spcBef>
            </a:pPr>
            <a:r>
              <a:rPr lang="en-US" sz="2000" b="1">
                <a:solidFill>
                  <a:srgbClr val="000000"/>
                </a:solidFill>
                <a:latin typeface="Canva Sans Bold"/>
                <a:ea typeface="Canva Sans Bold"/>
                <a:cs typeface="Canva Sans Bold"/>
                <a:sym typeface="Canva Sans Bold"/>
              </a:rPr>
              <a:t>patients who underwent UBE </a:t>
            </a:r>
            <a:endParaRPr lang="en-US" sz="2000" b="1">
              <a:solidFill>
                <a:srgbClr val="000000"/>
              </a:solidFill>
              <a:latin typeface="Canva Sans Bold"/>
              <a:ea typeface="Canva Sans Bold"/>
              <a:cs typeface="Canva Sans Bold"/>
              <a:sym typeface="Canva Sans Bold"/>
            </a:endParaRPr>
          </a:p>
          <a:p>
            <a:pPr algn="ctr">
              <a:lnSpc>
                <a:spcPct val="100000"/>
              </a:lnSpc>
              <a:spcBef>
                <a:spcPct val="0"/>
              </a:spcBef>
            </a:pPr>
            <a:r>
              <a:rPr lang="en-US" sz="2000" b="1">
                <a:solidFill>
                  <a:srgbClr val="000000"/>
                </a:solidFill>
                <a:latin typeface="Canva Sans Bold"/>
                <a:ea typeface="Canva Sans Bold"/>
                <a:cs typeface="Canva Sans Bold"/>
                <a:sym typeface="Canva Sans Bold"/>
              </a:rPr>
              <a:t>spine surgery.</a:t>
            </a:r>
            <a:endParaRPr lang="en-US" sz="2000" b="1">
              <a:solidFill>
                <a:srgbClr val="000000"/>
              </a:solidFill>
              <a:latin typeface="Canva Sans Bold"/>
              <a:ea typeface="Canva Sans Bold"/>
              <a:cs typeface="Canva Sans Bold"/>
              <a:sym typeface="Canva Sans Bold"/>
            </a:endParaRPr>
          </a:p>
        </p:txBody>
      </p:sp>
      <p:grpSp>
        <p:nvGrpSpPr>
          <p:cNvPr id="11" name="Group 11"/>
          <p:cNvGrpSpPr/>
          <p:nvPr/>
        </p:nvGrpSpPr>
        <p:grpSpPr>
          <a:xfrm rot="0">
            <a:off x="308940" y="1779335"/>
            <a:ext cx="3979604" cy="506561"/>
            <a:chOff x="0" y="0"/>
            <a:chExt cx="1572189" cy="200123"/>
          </a:xfrm>
        </p:grpSpPr>
        <p:sp>
          <p:nvSpPr>
            <p:cNvPr id="12" name="Freeform 12"/>
            <p:cNvSpPr/>
            <p:nvPr/>
          </p:nvSpPr>
          <p:spPr>
            <a:xfrm>
              <a:off x="0" y="0"/>
              <a:ext cx="1572189" cy="200123"/>
            </a:xfrm>
            <a:custGeom>
              <a:avLst/>
              <a:gdLst/>
              <a:ahLst/>
              <a:cxnLst/>
              <a:rect l="l" t="t" r="r" b="b"/>
              <a:pathLst>
                <a:path w="1572189" h="200123">
                  <a:moveTo>
                    <a:pt x="35017" y="0"/>
                  </a:moveTo>
                  <a:lnTo>
                    <a:pt x="1537172" y="0"/>
                  </a:lnTo>
                  <a:cubicBezTo>
                    <a:pt x="1546459" y="0"/>
                    <a:pt x="1555366" y="3689"/>
                    <a:pt x="1561933" y="10256"/>
                  </a:cubicBezTo>
                  <a:cubicBezTo>
                    <a:pt x="1568500" y="16823"/>
                    <a:pt x="1572189" y="25730"/>
                    <a:pt x="1572189" y="35017"/>
                  </a:cubicBezTo>
                  <a:lnTo>
                    <a:pt x="1572189" y="165106"/>
                  </a:lnTo>
                  <a:cubicBezTo>
                    <a:pt x="1572189" y="174393"/>
                    <a:pt x="1568500" y="183300"/>
                    <a:pt x="1561933" y="189866"/>
                  </a:cubicBezTo>
                  <a:cubicBezTo>
                    <a:pt x="1555366" y="196434"/>
                    <a:pt x="1546459" y="200123"/>
                    <a:pt x="1537172" y="200123"/>
                  </a:cubicBezTo>
                  <a:lnTo>
                    <a:pt x="35017" y="200123"/>
                  </a:lnTo>
                  <a:cubicBezTo>
                    <a:pt x="25730" y="200123"/>
                    <a:pt x="16823" y="196434"/>
                    <a:pt x="10256" y="189866"/>
                  </a:cubicBezTo>
                  <a:cubicBezTo>
                    <a:pt x="3689" y="183300"/>
                    <a:pt x="0" y="174393"/>
                    <a:pt x="0" y="165106"/>
                  </a:cubicBezTo>
                  <a:lnTo>
                    <a:pt x="0" y="35017"/>
                  </a:lnTo>
                  <a:cubicBezTo>
                    <a:pt x="0" y="25730"/>
                    <a:pt x="3689" y="16823"/>
                    <a:pt x="10256" y="10256"/>
                  </a:cubicBezTo>
                  <a:cubicBezTo>
                    <a:pt x="16823" y="3689"/>
                    <a:pt x="25730" y="0"/>
                    <a:pt x="35017" y="0"/>
                  </a:cubicBezTo>
                  <a:close/>
                </a:path>
              </a:pathLst>
            </a:custGeom>
            <a:solidFill>
              <a:srgbClr val="00357B"/>
            </a:solidFill>
            <a:ln w="38100" cap="rnd">
              <a:solidFill>
                <a:srgbClr val="0097B2"/>
              </a:solidFill>
              <a:prstDash val="solid"/>
              <a:round/>
            </a:ln>
          </p:spPr>
        </p:sp>
        <p:sp>
          <p:nvSpPr>
            <p:cNvPr id="13" name="TextBox 13"/>
            <p:cNvSpPr txBox="1"/>
            <p:nvPr/>
          </p:nvSpPr>
          <p:spPr>
            <a:xfrm>
              <a:off x="0" y="-57150"/>
              <a:ext cx="1572189" cy="257273"/>
            </a:xfrm>
            <a:prstGeom prst="rect">
              <a:avLst/>
            </a:prstGeom>
          </p:spPr>
          <p:txBody>
            <a:bodyPr lIns="33866" tIns="33866" rIns="33866" bIns="33866" rtlCol="0" anchor="ctr"/>
            <a:lstStyle/>
            <a:p>
              <a:pPr algn="ctr">
                <a:lnSpc>
                  <a:spcPts val="3500"/>
                </a:lnSpc>
              </a:pPr>
              <a:endParaRPr sz="1200"/>
            </a:p>
          </p:txBody>
        </p:sp>
      </p:grpSp>
      <p:sp>
        <p:nvSpPr>
          <p:cNvPr id="14" name="TextBox 14"/>
          <p:cNvSpPr txBox="1"/>
          <p:nvPr/>
        </p:nvSpPr>
        <p:spPr>
          <a:xfrm>
            <a:off x="733410" y="1699453"/>
            <a:ext cx="3110706" cy="628015"/>
          </a:xfrm>
          <a:prstGeom prst="rect">
            <a:avLst/>
          </a:prstGeom>
        </p:spPr>
        <p:txBody>
          <a:bodyPr lIns="0" tIns="0" rIns="0" bIns="0" rtlCol="0" anchor="t">
            <a:spAutoFit/>
          </a:bodyPr>
          <a:lstStyle/>
          <a:p>
            <a:pPr algn="ctr">
              <a:lnSpc>
                <a:spcPts val="4900"/>
              </a:lnSpc>
              <a:spcBef>
                <a:spcPct val="0"/>
              </a:spcBef>
            </a:pPr>
            <a:r>
              <a:rPr lang="en-US" sz="2335" b="1">
                <a:solidFill>
                  <a:srgbClr val="FFFFFF"/>
                </a:solidFill>
                <a:latin typeface="Canva Sans Bold"/>
                <a:ea typeface="Canva Sans Bold"/>
                <a:cs typeface="Canva Sans Bold"/>
                <a:sym typeface="Canva Sans Bold"/>
              </a:rPr>
              <a:t>GENERAL OBJECTIVE</a:t>
            </a:r>
            <a:endParaRPr lang="en-US" sz="2335" b="1">
              <a:solidFill>
                <a:srgbClr val="FFFFFF"/>
              </a:solidFill>
              <a:latin typeface="Canva Sans Bold"/>
              <a:ea typeface="Canva Sans Bold"/>
              <a:cs typeface="Canva Sans Bold"/>
              <a:sym typeface="Canva Sans Bold"/>
            </a:endParaRPr>
          </a:p>
        </p:txBody>
      </p:sp>
      <p:grpSp>
        <p:nvGrpSpPr>
          <p:cNvPr id="15" name="Group 15"/>
          <p:cNvGrpSpPr/>
          <p:nvPr/>
        </p:nvGrpSpPr>
        <p:grpSpPr>
          <a:xfrm rot="0">
            <a:off x="4637612" y="1574942"/>
            <a:ext cx="7396945" cy="710954"/>
            <a:chOff x="0" y="0"/>
            <a:chExt cx="2922250" cy="280871"/>
          </a:xfrm>
        </p:grpSpPr>
        <p:sp>
          <p:nvSpPr>
            <p:cNvPr id="16" name="Freeform 16"/>
            <p:cNvSpPr/>
            <p:nvPr/>
          </p:nvSpPr>
          <p:spPr>
            <a:xfrm>
              <a:off x="0" y="0"/>
              <a:ext cx="2922250" cy="280871"/>
            </a:xfrm>
            <a:custGeom>
              <a:avLst/>
              <a:gdLst/>
              <a:ahLst/>
              <a:cxnLst/>
              <a:rect l="l" t="t" r="r" b="b"/>
              <a:pathLst>
                <a:path w="2922250" h="280871">
                  <a:moveTo>
                    <a:pt x="18839" y="0"/>
                  </a:moveTo>
                  <a:lnTo>
                    <a:pt x="2903411" y="0"/>
                  </a:lnTo>
                  <a:cubicBezTo>
                    <a:pt x="2908407" y="0"/>
                    <a:pt x="2913199" y="1985"/>
                    <a:pt x="2916732" y="5518"/>
                  </a:cubicBezTo>
                  <a:cubicBezTo>
                    <a:pt x="2920265" y="9051"/>
                    <a:pt x="2922250" y="13843"/>
                    <a:pt x="2922250" y="18839"/>
                  </a:cubicBezTo>
                  <a:lnTo>
                    <a:pt x="2922250" y="262031"/>
                  </a:lnTo>
                  <a:cubicBezTo>
                    <a:pt x="2922250" y="272436"/>
                    <a:pt x="2913815" y="280871"/>
                    <a:pt x="2903411" y="280871"/>
                  </a:cubicBezTo>
                  <a:lnTo>
                    <a:pt x="18839" y="280871"/>
                  </a:lnTo>
                  <a:cubicBezTo>
                    <a:pt x="13843" y="280871"/>
                    <a:pt x="9051" y="278886"/>
                    <a:pt x="5518" y="275353"/>
                  </a:cubicBezTo>
                  <a:cubicBezTo>
                    <a:pt x="1985" y="271820"/>
                    <a:pt x="0" y="267028"/>
                    <a:pt x="0" y="262031"/>
                  </a:cubicBezTo>
                  <a:lnTo>
                    <a:pt x="0" y="18839"/>
                  </a:lnTo>
                  <a:cubicBezTo>
                    <a:pt x="0" y="13843"/>
                    <a:pt x="1985" y="9051"/>
                    <a:pt x="5518" y="5518"/>
                  </a:cubicBezTo>
                  <a:cubicBezTo>
                    <a:pt x="9051" y="1985"/>
                    <a:pt x="13843" y="0"/>
                    <a:pt x="18839" y="0"/>
                  </a:cubicBezTo>
                  <a:close/>
                </a:path>
              </a:pathLst>
            </a:custGeom>
            <a:ln w="38100" cap="rnd">
              <a:solidFill>
                <a:srgbClr val="0097B2"/>
              </a:solidFill>
              <a:prstDash val="solid"/>
              <a:round/>
            </a:ln>
          </p:spPr>
        </p:sp>
        <p:sp>
          <p:nvSpPr>
            <p:cNvPr id="17" name="TextBox 17"/>
            <p:cNvSpPr txBox="1"/>
            <p:nvPr/>
          </p:nvSpPr>
          <p:spPr>
            <a:xfrm>
              <a:off x="0" y="-57150"/>
              <a:ext cx="2922250" cy="338021"/>
            </a:xfrm>
            <a:prstGeom prst="rect">
              <a:avLst/>
            </a:prstGeom>
          </p:spPr>
          <p:txBody>
            <a:bodyPr lIns="33866" tIns="33866" rIns="33866" bIns="33866" rtlCol="0" anchor="ctr"/>
            <a:lstStyle/>
            <a:p>
              <a:pPr algn="ctr">
                <a:lnSpc>
                  <a:spcPts val="3500"/>
                </a:lnSpc>
              </a:pPr>
              <a:endParaRPr sz="1200"/>
            </a:p>
          </p:txBody>
        </p:sp>
      </p:grpSp>
      <p:grpSp>
        <p:nvGrpSpPr>
          <p:cNvPr id="18" name="Group 18"/>
          <p:cNvGrpSpPr/>
          <p:nvPr/>
        </p:nvGrpSpPr>
        <p:grpSpPr>
          <a:xfrm rot="5400000">
            <a:off x="8113125" y="-2391514"/>
            <a:ext cx="445919" cy="7396945"/>
            <a:chOff x="0" y="0"/>
            <a:chExt cx="176165" cy="2922250"/>
          </a:xfrm>
        </p:grpSpPr>
        <p:sp>
          <p:nvSpPr>
            <p:cNvPr id="19" name="Freeform 19"/>
            <p:cNvSpPr/>
            <p:nvPr/>
          </p:nvSpPr>
          <p:spPr>
            <a:xfrm>
              <a:off x="0" y="0"/>
              <a:ext cx="176165" cy="2922250"/>
            </a:xfrm>
            <a:custGeom>
              <a:avLst/>
              <a:gdLst/>
              <a:ahLst/>
              <a:cxnLst/>
              <a:rect l="l" t="t" r="r" b="b"/>
              <a:pathLst>
                <a:path w="176165" h="2922250">
                  <a:moveTo>
                    <a:pt x="88083" y="0"/>
                  </a:moveTo>
                  <a:lnTo>
                    <a:pt x="88083" y="0"/>
                  </a:lnTo>
                  <a:cubicBezTo>
                    <a:pt x="136729" y="0"/>
                    <a:pt x="176165" y="39436"/>
                    <a:pt x="176165" y="88083"/>
                  </a:cubicBezTo>
                  <a:lnTo>
                    <a:pt x="176165" y="2834168"/>
                  </a:lnTo>
                  <a:cubicBezTo>
                    <a:pt x="176165" y="2882814"/>
                    <a:pt x="136729" y="2922250"/>
                    <a:pt x="88083" y="2922250"/>
                  </a:cubicBezTo>
                  <a:lnTo>
                    <a:pt x="88083" y="2922250"/>
                  </a:lnTo>
                  <a:cubicBezTo>
                    <a:pt x="39436" y="2922250"/>
                    <a:pt x="0" y="2882814"/>
                    <a:pt x="0" y="2834168"/>
                  </a:cubicBezTo>
                  <a:lnTo>
                    <a:pt x="0" y="88083"/>
                  </a:lnTo>
                  <a:cubicBezTo>
                    <a:pt x="0" y="39436"/>
                    <a:pt x="39436" y="0"/>
                    <a:pt x="88083" y="0"/>
                  </a:cubicBezTo>
                  <a:close/>
                </a:path>
              </a:pathLst>
            </a:custGeom>
            <a:solidFill>
              <a:srgbClr val="7EABAD"/>
            </a:solidFill>
            <a:ln w="38100" cap="rnd">
              <a:solidFill>
                <a:srgbClr val="0097B2"/>
              </a:solidFill>
              <a:prstDash val="solid"/>
              <a:round/>
            </a:ln>
          </p:spPr>
        </p:sp>
        <p:sp>
          <p:nvSpPr>
            <p:cNvPr id="20" name="TextBox 20"/>
            <p:cNvSpPr txBox="1"/>
            <p:nvPr/>
          </p:nvSpPr>
          <p:spPr>
            <a:xfrm>
              <a:off x="0" y="-38100"/>
              <a:ext cx="176165" cy="2960350"/>
            </a:xfrm>
            <a:prstGeom prst="rect">
              <a:avLst/>
            </a:prstGeom>
          </p:spPr>
          <p:txBody>
            <a:bodyPr lIns="33866" tIns="33866" rIns="33866" bIns="33866" rtlCol="0" anchor="ctr"/>
            <a:lstStyle/>
            <a:p>
              <a:pPr algn="ctr">
                <a:lnSpc>
                  <a:spcPts val="2660"/>
                </a:lnSpc>
              </a:pPr>
              <a:endParaRPr sz="1200"/>
            </a:p>
          </p:txBody>
        </p:sp>
      </p:grpSp>
      <p:sp>
        <p:nvSpPr>
          <p:cNvPr id="21" name="TextBox 21"/>
          <p:cNvSpPr txBox="1"/>
          <p:nvPr/>
        </p:nvSpPr>
        <p:spPr>
          <a:xfrm>
            <a:off x="4624912" y="927652"/>
            <a:ext cx="7396945" cy="628015"/>
          </a:xfrm>
          <a:prstGeom prst="rect">
            <a:avLst/>
          </a:prstGeom>
        </p:spPr>
        <p:txBody>
          <a:bodyPr lIns="0" tIns="0" rIns="0" bIns="0" rtlCol="0" anchor="t">
            <a:spAutoFit/>
          </a:bodyPr>
          <a:lstStyle/>
          <a:p>
            <a:pPr algn="ctr">
              <a:lnSpc>
                <a:spcPts val="4900"/>
              </a:lnSpc>
              <a:spcBef>
                <a:spcPct val="0"/>
              </a:spcBef>
            </a:pPr>
            <a:r>
              <a:rPr lang="en-US" sz="2335" b="1">
                <a:solidFill>
                  <a:srgbClr val="FFFFFF"/>
                </a:solidFill>
                <a:latin typeface="Canva Sans Bold"/>
                <a:ea typeface="Canva Sans Bold"/>
                <a:cs typeface="Canva Sans Bold"/>
                <a:sym typeface="Canva Sans Bold"/>
              </a:rPr>
              <a:t>SPECIFIC OBJECTIVES</a:t>
            </a:r>
            <a:endParaRPr lang="en-US" sz="2335" b="1">
              <a:solidFill>
                <a:srgbClr val="FFFFFF"/>
              </a:solidFill>
              <a:latin typeface="Canva Sans Bold"/>
              <a:ea typeface="Canva Sans Bold"/>
              <a:cs typeface="Canva Sans Bold"/>
              <a:sym typeface="Canva Sans Bold"/>
            </a:endParaRPr>
          </a:p>
        </p:txBody>
      </p:sp>
      <p:grpSp>
        <p:nvGrpSpPr>
          <p:cNvPr id="22" name="Group 22"/>
          <p:cNvGrpSpPr/>
          <p:nvPr/>
        </p:nvGrpSpPr>
        <p:grpSpPr>
          <a:xfrm rot="0">
            <a:off x="4637612" y="2304946"/>
            <a:ext cx="7396945" cy="641193"/>
            <a:chOff x="0" y="0"/>
            <a:chExt cx="2922250" cy="253311"/>
          </a:xfrm>
        </p:grpSpPr>
        <p:sp>
          <p:nvSpPr>
            <p:cNvPr id="23" name="Freeform 23"/>
            <p:cNvSpPr/>
            <p:nvPr/>
          </p:nvSpPr>
          <p:spPr>
            <a:xfrm>
              <a:off x="0" y="0"/>
              <a:ext cx="2922250" cy="253311"/>
            </a:xfrm>
            <a:custGeom>
              <a:avLst/>
              <a:gdLst/>
              <a:ahLst/>
              <a:cxnLst/>
              <a:rect l="l" t="t" r="r" b="b"/>
              <a:pathLst>
                <a:path w="2922250" h="253311">
                  <a:moveTo>
                    <a:pt x="18839" y="0"/>
                  </a:moveTo>
                  <a:lnTo>
                    <a:pt x="2903411" y="0"/>
                  </a:lnTo>
                  <a:cubicBezTo>
                    <a:pt x="2908407" y="0"/>
                    <a:pt x="2913199" y="1985"/>
                    <a:pt x="2916732" y="5518"/>
                  </a:cubicBezTo>
                  <a:cubicBezTo>
                    <a:pt x="2920265" y="9051"/>
                    <a:pt x="2922250" y="13843"/>
                    <a:pt x="2922250" y="18839"/>
                  </a:cubicBezTo>
                  <a:lnTo>
                    <a:pt x="2922250" y="234471"/>
                  </a:lnTo>
                  <a:cubicBezTo>
                    <a:pt x="2922250" y="244876"/>
                    <a:pt x="2913815" y="253311"/>
                    <a:pt x="2903411" y="253311"/>
                  </a:cubicBezTo>
                  <a:lnTo>
                    <a:pt x="18839" y="253311"/>
                  </a:lnTo>
                  <a:cubicBezTo>
                    <a:pt x="13843" y="253311"/>
                    <a:pt x="9051" y="251326"/>
                    <a:pt x="5518" y="247793"/>
                  </a:cubicBezTo>
                  <a:cubicBezTo>
                    <a:pt x="1985" y="244260"/>
                    <a:pt x="0" y="239468"/>
                    <a:pt x="0" y="234471"/>
                  </a:cubicBezTo>
                  <a:lnTo>
                    <a:pt x="0" y="18839"/>
                  </a:lnTo>
                  <a:cubicBezTo>
                    <a:pt x="0" y="13843"/>
                    <a:pt x="1985" y="9051"/>
                    <a:pt x="5518" y="5518"/>
                  </a:cubicBezTo>
                  <a:cubicBezTo>
                    <a:pt x="9051" y="1985"/>
                    <a:pt x="13843" y="0"/>
                    <a:pt x="18839" y="0"/>
                  </a:cubicBezTo>
                  <a:close/>
                </a:path>
              </a:pathLst>
            </a:custGeom>
            <a:ln w="38100" cap="rnd">
              <a:solidFill>
                <a:srgbClr val="0097B2"/>
              </a:solidFill>
              <a:prstDash val="solid"/>
              <a:round/>
            </a:ln>
          </p:spPr>
        </p:sp>
        <p:sp>
          <p:nvSpPr>
            <p:cNvPr id="24" name="TextBox 24"/>
            <p:cNvSpPr txBox="1"/>
            <p:nvPr/>
          </p:nvSpPr>
          <p:spPr>
            <a:xfrm>
              <a:off x="0" y="-57150"/>
              <a:ext cx="2922250" cy="310461"/>
            </a:xfrm>
            <a:prstGeom prst="rect">
              <a:avLst/>
            </a:prstGeom>
          </p:spPr>
          <p:txBody>
            <a:bodyPr lIns="33866" tIns="33866" rIns="33866" bIns="33866" rtlCol="0" anchor="ctr"/>
            <a:lstStyle/>
            <a:p>
              <a:pPr algn="ctr">
                <a:lnSpc>
                  <a:spcPts val="3500"/>
                </a:lnSpc>
              </a:pPr>
              <a:endParaRPr sz="1200"/>
            </a:p>
          </p:txBody>
        </p:sp>
      </p:grpSp>
      <p:sp>
        <p:nvSpPr>
          <p:cNvPr id="25" name="TextBox 25"/>
          <p:cNvSpPr txBox="1"/>
          <p:nvPr/>
        </p:nvSpPr>
        <p:spPr>
          <a:xfrm>
            <a:off x="4637657" y="1638503"/>
            <a:ext cx="2958784" cy="484505"/>
          </a:xfrm>
          <a:prstGeom prst="rect">
            <a:avLst/>
          </a:prstGeom>
        </p:spPr>
        <p:txBody>
          <a:bodyPr lIns="0" tIns="0" rIns="0" bIns="0" rtlCol="0" anchor="t">
            <a:spAutoFit/>
          </a:bodyPr>
          <a:lstStyle/>
          <a:p>
            <a:pPr algn="ctr">
              <a:lnSpc>
                <a:spcPts val="3780"/>
              </a:lnSpc>
            </a:pPr>
            <a:r>
              <a:rPr lang="en-US" b="1">
                <a:solidFill>
                  <a:srgbClr val="000059"/>
                </a:solidFill>
                <a:latin typeface="Canva Sans Bold"/>
                <a:ea typeface="Canva Sans Bold"/>
                <a:cs typeface="Canva Sans Bold"/>
                <a:sym typeface="Canva Sans Bold"/>
              </a:rPr>
              <a:t>1. Demographic profile</a:t>
            </a:r>
            <a:r>
              <a:rPr lang="en-US" b="1">
                <a:solidFill>
                  <a:srgbClr val="000000"/>
                </a:solidFill>
                <a:latin typeface="Canva Sans Bold"/>
                <a:ea typeface="Canva Sans Bold"/>
                <a:cs typeface="Canva Sans Bold"/>
                <a:sym typeface="Canva Sans Bold"/>
              </a:rPr>
              <a:t>            </a:t>
            </a:r>
            <a:endParaRPr lang="en-US" b="1">
              <a:solidFill>
                <a:srgbClr val="000000"/>
              </a:solidFill>
              <a:latin typeface="Canva Sans Bold"/>
              <a:ea typeface="Canva Sans Bold"/>
              <a:cs typeface="Canva Sans Bold"/>
              <a:sym typeface="Canva Sans Bold"/>
            </a:endParaRPr>
          </a:p>
        </p:txBody>
      </p:sp>
      <p:sp>
        <p:nvSpPr>
          <p:cNvPr id="28" name="TextBox 28"/>
          <p:cNvSpPr txBox="1"/>
          <p:nvPr/>
        </p:nvSpPr>
        <p:spPr>
          <a:xfrm>
            <a:off x="4826158" y="2330981"/>
            <a:ext cx="4378967" cy="484505"/>
          </a:xfrm>
          <a:prstGeom prst="rect">
            <a:avLst/>
          </a:prstGeom>
        </p:spPr>
        <p:txBody>
          <a:bodyPr lIns="0" tIns="0" rIns="0" bIns="0" rtlCol="0" anchor="t">
            <a:spAutoFit/>
          </a:bodyPr>
          <a:lstStyle/>
          <a:p>
            <a:pPr algn="l">
              <a:lnSpc>
                <a:spcPts val="3780"/>
              </a:lnSpc>
            </a:pPr>
            <a:r>
              <a:rPr lang="en-US" b="1">
                <a:solidFill>
                  <a:srgbClr val="000059"/>
                </a:solidFill>
                <a:latin typeface="Canva Sans Bold"/>
                <a:ea typeface="Canva Sans Bold"/>
                <a:cs typeface="Canva Sans Bold"/>
                <a:sym typeface="Canva Sans Bold"/>
              </a:rPr>
              <a:t>2. Etiology of Chronic low back pain</a:t>
            </a:r>
            <a:r>
              <a:rPr lang="en-US" b="1">
                <a:solidFill>
                  <a:srgbClr val="000000"/>
                </a:solidFill>
                <a:latin typeface="Canva Sans Bold"/>
                <a:ea typeface="Canva Sans Bold"/>
                <a:cs typeface="Canva Sans Bold"/>
                <a:sym typeface="Canva Sans Bold"/>
              </a:rPr>
              <a:t>             </a:t>
            </a:r>
            <a:endParaRPr lang="en-US" b="1">
              <a:solidFill>
                <a:srgbClr val="000000"/>
              </a:solidFill>
              <a:latin typeface="Canva Sans Bold"/>
              <a:ea typeface="Canva Sans Bold"/>
              <a:cs typeface="Canva Sans Bold"/>
              <a:sym typeface="Canva Sans Bold"/>
            </a:endParaRPr>
          </a:p>
        </p:txBody>
      </p:sp>
      <p:grpSp>
        <p:nvGrpSpPr>
          <p:cNvPr id="30" name="Group 30"/>
          <p:cNvGrpSpPr/>
          <p:nvPr/>
        </p:nvGrpSpPr>
        <p:grpSpPr>
          <a:xfrm rot="0">
            <a:off x="4624705" y="3052445"/>
            <a:ext cx="7397115" cy="969010"/>
            <a:chOff x="0" y="0"/>
            <a:chExt cx="2922250" cy="618029"/>
          </a:xfrm>
        </p:grpSpPr>
        <p:sp>
          <p:nvSpPr>
            <p:cNvPr id="31" name="Freeform 31"/>
            <p:cNvSpPr/>
            <p:nvPr/>
          </p:nvSpPr>
          <p:spPr>
            <a:xfrm>
              <a:off x="0" y="0"/>
              <a:ext cx="2922250" cy="618029"/>
            </a:xfrm>
            <a:custGeom>
              <a:avLst/>
              <a:gdLst/>
              <a:ahLst/>
              <a:cxnLst/>
              <a:rect l="l" t="t" r="r" b="b"/>
              <a:pathLst>
                <a:path w="2922250" h="618029">
                  <a:moveTo>
                    <a:pt x="18839" y="0"/>
                  </a:moveTo>
                  <a:lnTo>
                    <a:pt x="2903411" y="0"/>
                  </a:lnTo>
                  <a:cubicBezTo>
                    <a:pt x="2908407" y="0"/>
                    <a:pt x="2913199" y="1985"/>
                    <a:pt x="2916732" y="5518"/>
                  </a:cubicBezTo>
                  <a:cubicBezTo>
                    <a:pt x="2920265" y="9051"/>
                    <a:pt x="2922250" y="13843"/>
                    <a:pt x="2922250" y="18839"/>
                  </a:cubicBezTo>
                  <a:lnTo>
                    <a:pt x="2922250" y="599189"/>
                  </a:lnTo>
                  <a:cubicBezTo>
                    <a:pt x="2922250" y="609594"/>
                    <a:pt x="2913815" y="618029"/>
                    <a:pt x="2903411" y="618029"/>
                  </a:cubicBezTo>
                  <a:lnTo>
                    <a:pt x="18839" y="618029"/>
                  </a:lnTo>
                  <a:cubicBezTo>
                    <a:pt x="13843" y="618029"/>
                    <a:pt x="9051" y="616044"/>
                    <a:pt x="5518" y="612511"/>
                  </a:cubicBezTo>
                  <a:cubicBezTo>
                    <a:pt x="1985" y="608978"/>
                    <a:pt x="0" y="604186"/>
                    <a:pt x="0" y="599189"/>
                  </a:cubicBezTo>
                  <a:lnTo>
                    <a:pt x="0" y="18839"/>
                  </a:lnTo>
                  <a:cubicBezTo>
                    <a:pt x="0" y="13843"/>
                    <a:pt x="1985" y="9051"/>
                    <a:pt x="5518" y="5518"/>
                  </a:cubicBezTo>
                  <a:cubicBezTo>
                    <a:pt x="9051" y="1985"/>
                    <a:pt x="13843" y="0"/>
                    <a:pt x="18839" y="0"/>
                  </a:cubicBezTo>
                  <a:close/>
                </a:path>
              </a:pathLst>
            </a:custGeom>
            <a:ln w="38100" cap="rnd">
              <a:solidFill>
                <a:srgbClr val="0097B2"/>
              </a:solidFill>
              <a:prstDash val="solid"/>
              <a:round/>
            </a:ln>
          </p:spPr>
        </p:sp>
        <p:sp>
          <p:nvSpPr>
            <p:cNvPr id="32" name="TextBox 32"/>
            <p:cNvSpPr txBox="1"/>
            <p:nvPr/>
          </p:nvSpPr>
          <p:spPr>
            <a:xfrm>
              <a:off x="0" y="-57150"/>
              <a:ext cx="2922250" cy="675179"/>
            </a:xfrm>
            <a:prstGeom prst="rect">
              <a:avLst/>
            </a:prstGeom>
          </p:spPr>
          <p:txBody>
            <a:bodyPr lIns="33866" tIns="33866" rIns="33866" bIns="33866" rtlCol="0" anchor="ctr"/>
            <a:lstStyle/>
            <a:p>
              <a:pPr algn="ctr">
                <a:lnSpc>
                  <a:spcPts val="3500"/>
                </a:lnSpc>
              </a:pPr>
              <a:endParaRPr sz="1200"/>
            </a:p>
          </p:txBody>
        </p:sp>
      </p:grpSp>
      <p:grpSp>
        <p:nvGrpSpPr>
          <p:cNvPr id="33" name="Group 33"/>
          <p:cNvGrpSpPr/>
          <p:nvPr/>
        </p:nvGrpSpPr>
        <p:grpSpPr>
          <a:xfrm rot="0">
            <a:off x="4608015" y="5262888"/>
            <a:ext cx="7396945" cy="696953"/>
            <a:chOff x="0" y="0"/>
            <a:chExt cx="2922250" cy="275339"/>
          </a:xfrm>
        </p:grpSpPr>
        <p:sp>
          <p:nvSpPr>
            <p:cNvPr id="34" name="Freeform 34"/>
            <p:cNvSpPr/>
            <p:nvPr/>
          </p:nvSpPr>
          <p:spPr>
            <a:xfrm>
              <a:off x="0" y="0"/>
              <a:ext cx="2922250" cy="275339"/>
            </a:xfrm>
            <a:custGeom>
              <a:avLst/>
              <a:gdLst/>
              <a:ahLst/>
              <a:cxnLst/>
              <a:rect l="l" t="t" r="r" b="b"/>
              <a:pathLst>
                <a:path w="2922250" h="275339">
                  <a:moveTo>
                    <a:pt x="18839" y="0"/>
                  </a:moveTo>
                  <a:lnTo>
                    <a:pt x="2903411" y="0"/>
                  </a:lnTo>
                  <a:cubicBezTo>
                    <a:pt x="2908407" y="0"/>
                    <a:pt x="2913199" y="1985"/>
                    <a:pt x="2916732" y="5518"/>
                  </a:cubicBezTo>
                  <a:cubicBezTo>
                    <a:pt x="2920265" y="9051"/>
                    <a:pt x="2922250" y="13843"/>
                    <a:pt x="2922250" y="18839"/>
                  </a:cubicBezTo>
                  <a:lnTo>
                    <a:pt x="2922250" y="256500"/>
                  </a:lnTo>
                  <a:cubicBezTo>
                    <a:pt x="2922250" y="266905"/>
                    <a:pt x="2913815" y="275339"/>
                    <a:pt x="2903411" y="275339"/>
                  </a:cubicBezTo>
                  <a:lnTo>
                    <a:pt x="18839" y="275339"/>
                  </a:lnTo>
                  <a:cubicBezTo>
                    <a:pt x="13843" y="275339"/>
                    <a:pt x="9051" y="273355"/>
                    <a:pt x="5518" y="269821"/>
                  </a:cubicBezTo>
                  <a:cubicBezTo>
                    <a:pt x="1985" y="266288"/>
                    <a:pt x="0" y="261496"/>
                    <a:pt x="0" y="256500"/>
                  </a:cubicBezTo>
                  <a:lnTo>
                    <a:pt x="0" y="18839"/>
                  </a:lnTo>
                  <a:cubicBezTo>
                    <a:pt x="0" y="13843"/>
                    <a:pt x="1985" y="9051"/>
                    <a:pt x="5518" y="5518"/>
                  </a:cubicBezTo>
                  <a:cubicBezTo>
                    <a:pt x="9051" y="1985"/>
                    <a:pt x="13843" y="0"/>
                    <a:pt x="18839" y="0"/>
                  </a:cubicBezTo>
                  <a:close/>
                </a:path>
              </a:pathLst>
            </a:custGeom>
            <a:ln w="38100" cap="rnd">
              <a:solidFill>
                <a:srgbClr val="0097B2"/>
              </a:solidFill>
              <a:prstDash val="solid"/>
              <a:round/>
            </a:ln>
          </p:spPr>
        </p:sp>
        <p:sp>
          <p:nvSpPr>
            <p:cNvPr id="35" name="TextBox 35"/>
            <p:cNvSpPr txBox="1"/>
            <p:nvPr/>
          </p:nvSpPr>
          <p:spPr>
            <a:xfrm>
              <a:off x="0" y="-57150"/>
              <a:ext cx="2922250" cy="332489"/>
            </a:xfrm>
            <a:prstGeom prst="rect">
              <a:avLst/>
            </a:prstGeom>
          </p:spPr>
          <p:txBody>
            <a:bodyPr lIns="33866" tIns="33866" rIns="33866" bIns="33866" rtlCol="0" anchor="ctr"/>
            <a:lstStyle/>
            <a:p>
              <a:pPr algn="ctr">
                <a:lnSpc>
                  <a:spcPts val="3500"/>
                </a:lnSpc>
              </a:pPr>
              <a:endParaRPr sz="1200"/>
            </a:p>
          </p:txBody>
        </p:sp>
      </p:grpSp>
      <p:grpSp>
        <p:nvGrpSpPr>
          <p:cNvPr id="36" name="Group 36"/>
          <p:cNvGrpSpPr/>
          <p:nvPr/>
        </p:nvGrpSpPr>
        <p:grpSpPr>
          <a:xfrm rot="0">
            <a:off x="4608195" y="4106545"/>
            <a:ext cx="7397115" cy="1092200"/>
            <a:chOff x="0" y="0"/>
            <a:chExt cx="2922250" cy="600661"/>
          </a:xfrm>
        </p:grpSpPr>
        <p:sp>
          <p:nvSpPr>
            <p:cNvPr id="37" name="Freeform 37"/>
            <p:cNvSpPr/>
            <p:nvPr/>
          </p:nvSpPr>
          <p:spPr>
            <a:xfrm>
              <a:off x="0" y="0"/>
              <a:ext cx="2922250" cy="600661"/>
            </a:xfrm>
            <a:custGeom>
              <a:avLst/>
              <a:gdLst/>
              <a:ahLst/>
              <a:cxnLst/>
              <a:rect l="l" t="t" r="r" b="b"/>
              <a:pathLst>
                <a:path w="2922250" h="600661">
                  <a:moveTo>
                    <a:pt x="18839" y="0"/>
                  </a:moveTo>
                  <a:lnTo>
                    <a:pt x="2903411" y="0"/>
                  </a:lnTo>
                  <a:cubicBezTo>
                    <a:pt x="2908407" y="0"/>
                    <a:pt x="2913199" y="1985"/>
                    <a:pt x="2916732" y="5518"/>
                  </a:cubicBezTo>
                  <a:cubicBezTo>
                    <a:pt x="2920265" y="9051"/>
                    <a:pt x="2922250" y="13843"/>
                    <a:pt x="2922250" y="18839"/>
                  </a:cubicBezTo>
                  <a:lnTo>
                    <a:pt x="2922250" y="581822"/>
                  </a:lnTo>
                  <a:cubicBezTo>
                    <a:pt x="2922250" y="592226"/>
                    <a:pt x="2913815" y="600661"/>
                    <a:pt x="2903411" y="600661"/>
                  </a:cubicBezTo>
                  <a:lnTo>
                    <a:pt x="18839" y="600661"/>
                  </a:lnTo>
                  <a:cubicBezTo>
                    <a:pt x="13843" y="600661"/>
                    <a:pt x="9051" y="598676"/>
                    <a:pt x="5518" y="595143"/>
                  </a:cubicBezTo>
                  <a:cubicBezTo>
                    <a:pt x="1985" y="591610"/>
                    <a:pt x="0" y="586818"/>
                    <a:pt x="0" y="581822"/>
                  </a:cubicBezTo>
                  <a:lnTo>
                    <a:pt x="0" y="18839"/>
                  </a:lnTo>
                  <a:cubicBezTo>
                    <a:pt x="0" y="13843"/>
                    <a:pt x="1985" y="9051"/>
                    <a:pt x="5518" y="5518"/>
                  </a:cubicBezTo>
                  <a:cubicBezTo>
                    <a:pt x="9051" y="1985"/>
                    <a:pt x="13843" y="0"/>
                    <a:pt x="18839" y="0"/>
                  </a:cubicBezTo>
                  <a:close/>
                </a:path>
              </a:pathLst>
            </a:custGeom>
            <a:ln w="38100" cap="rnd">
              <a:solidFill>
                <a:srgbClr val="0097B2"/>
              </a:solidFill>
              <a:prstDash val="solid"/>
              <a:round/>
            </a:ln>
          </p:spPr>
        </p:sp>
        <p:sp>
          <p:nvSpPr>
            <p:cNvPr id="38" name="TextBox 38"/>
            <p:cNvSpPr txBox="1"/>
            <p:nvPr/>
          </p:nvSpPr>
          <p:spPr>
            <a:xfrm>
              <a:off x="0" y="-57150"/>
              <a:ext cx="2922250" cy="657811"/>
            </a:xfrm>
            <a:prstGeom prst="rect">
              <a:avLst/>
            </a:prstGeom>
          </p:spPr>
          <p:txBody>
            <a:bodyPr lIns="33866" tIns="33866" rIns="33866" bIns="33866" rtlCol="0" anchor="ctr"/>
            <a:lstStyle/>
            <a:p>
              <a:pPr algn="ctr">
                <a:lnSpc>
                  <a:spcPts val="3500"/>
                </a:lnSpc>
              </a:pPr>
              <a:endParaRPr sz="1200"/>
            </a:p>
          </p:txBody>
        </p:sp>
      </p:grpSp>
      <p:sp>
        <p:nvSpPr>
          <p:cNvPr id="39" name="TextBox 39"/>
          <p:cNvSpPr txBox="1"/>
          <p:nvPr/>
        </p:nvSpPr>
        <p:spPr>
          <a:xfrm>
            <a:off x="4826000" y="3110865"/>
            <a:ext cx="7178675" cy="830580"/>
          </a:xfrm>
          <a:prstGeom prst="rect">
            <a:avLst/>
          </a:prstGeom>
        </p:spPr>
        <p:txBody>
          <a:bodyPr wrap="square" lIns="0" tIns="0" rIns="0" bIns="0" rtlCol="0" anchor="t">
            <a:spAutoFit/>
          </a:bodyPr>
          <a:lstStyle/>
          <a:p>
            <a:pPr algn="l">
              <a:lnSpc>
                <a:spcPct val="100000"/>
              </a:lnSpc>
            </a:pPr>
            <a:r>
              <a:rPr lang="en-US" b="1">
                <a:solidFill>
                  <a:srgbClr val="000059"/>
                </a:solidFill>
                <a:latin typeface="Canva Sans Bold"/>
                <a:ea typeface="Canva Sans Bold"/>
                <a:cs typeface="Canva Sans Bold"/>
                <a:sym typeface="Canva Sans Bold"/>
              </a:rPr>
              <a:t>3. Functional Outcome of Chronic low Back Patients after Unilateral Biport al Endoscopic (UBE) Spine Surgery using Oswestry </a:t>
            </a:r>
            <a:endParaRPr lang="en-US" b="1">
              <a:solidFill>
                <a:srgbClr val="000059"/>
              </a:solidFill>
              <a:latin typeface="Canva Sans Bold"/>
              <a:ea typeface="Canva Sans Bold"/>
              <a:cs typeface="Canva Sans Bold"/>
              <a:sym typeface="Canva Sans Bold"/>
            </a:endParaRPr>
          </a:p>
          <a:p>
            <a:pPr algn="l">
              <a:lnSpc>
                <a:spcPct val="100000"/>
              </a:lnSpc>
            </a:pPr>
            <a:r>
              <a:rPr lang="en-US" b="1">
                <a:solidFill>
                  <a:srgbClr val="000059"/>
                </a:solidFill>
                <a:latin typeface="Canva Sans Bold"/>
                <a:ea typeface="Canva Sans Bold"/>
                <a:cs typeface="Canva Sans Bold"/>
                <a:sym typeface="Canva Sans Bold"/>
              </a:rPr>
              <a:t>Disability  Index (ODI) and Visual Analog Scale (VAS)</a:t>
            </a:r>
            <a:endParaRPr lang="en-US" b="1">
              <a:solidFill>
                <a:srgbClr val="000059"/>
              </a:solidFill>
              <a:latin typeface="Canva Sans Bold"/>
              <a:ea typeface="Canva Sans Bold"/>
              <a:cs typeface="Canva Sans Bold"/>
              <a:sym typeface="Canva Sans Bold"/>
            </a:endParaRPr>
          </a:p>
        </p:txBody>
      </p:sp>
      <p:sp>
        <p:nvSpPr>
          <p:cNvPr id="42" name="TextBox 42"/>
          <p:cNvSpPr txBox="1"/>
          <p:nvPr/>
        </p:nvSpPr>
        <p:spPr>
          <a:xfrm>
            <a:off x="4825365" y="4194810"/>
            <a:ext cx="7065645" cy="830580"/>
          </a:xfrm>
          <a:prstGeom prst="rect">
            <a:avLst/>
          </a:prstGeom>
        </p:spPr>
        <p:txBody>
          <a:bodyPr wrap="square" lIns="0" tIns="0" rIns="0" bIns="0" rtlCol="0" anchor="t">
            <a:spAutoFit/>
          </a:bodyPr>
          <a:lstStyle/>
          <a:p>
            <a:pPr algn="l">
              <a:lnSpc>
                <a:spcPct val="100000"/>
              </a:lnSpc>
            </a:pPr>
            <a:r>
              <a:rPr lang="en-US" b="1">
                <a:solidFill>
                  <a:srgbClr val="000059"/>
                </a:solidFill>
                <a:latin typeface="Canva Sans Bold"/>
                <a:ea typeface="Canva Sans Bold"/>
                <a:cs typeface="Canva Sans Bold"/>
                <a:sym typeface="Canva Sans Bold"/>
              </a:rPr>
              <a:t>4. Level of Significant difference of Functional Outcome of Chronic low Back Pain Patients underwent UBE Spine Surgery </a:t>
            </a:r>
            <a:endParaRPr lang="en-US" b="1">
              <a:solidFill>
                <a:srgbClr val="000059"/>
              </a:solidFill>
              <a:latin typeface="Canva Sans Bold"/>
              <a:ea typeface="Canva Sans Bold"/>
              <a:cs typeface="Canva Sans Bold"/>
              <a:sym typeface="Canva Sans Bold"/>
            </a:endParaRPr>
          </a:p>
          <a:p>
            <a:pPr algn="l">
              <a:lnSpc>
                <a:spcPct val="100000"/>
              </a:lnSpc>
            </a:pPr>
            <a:r>
              <a:rPr lang="en-US" b="1">
                <a:solidFill>
                  <a:srgbClr val="000059"/>
                </a:solidFill>
                <a:latin typeface="Canva Sans Bold"/>
                <a:ea typeface="Canva Sans Bold"/>
                <a:cs typeface="Canva Sans Bold"/>
                <a:sym typeface="Canva Sans Bold"/>
              </a:rPr>
              <a:t>Pre-operative and post operatively</a:t>
            </a:r>
            <a:endParaRPr lang="en-US" b="1">
              <a:solidFill>
                <a:srgbClr val="000059"/>
              </a:solidFill>
              <a:latin typeface="Canva Sans Bold"/>
              <a:ea typeface="Canva Sans Bold"/>
              <a:cs typeface="Canva Sans Bold"/>
              <a:sym typeface="Canva Sans Bold"/>
            </a:endParaRPr>
          </a:p>
        </p:txBody>
      </p:sp>
      <p:sp>
        <p:nvSpPr>
          <p:cNvPr id="44" name="TextBox 44"/>
          <p:cNvSpPr txBox="1"/>
          <p:nvPr/>
        </p:nvSpPr>
        <p:spPr>
          <a:xfrm>
            <a:off x="4824730" y="5322570"/>
            <a:ext cx="7065645" cy="553720"/>
          </a:xfrm>
          <a:prstGeom prst="rect">
            <a:avLst/>
          </a:prstGeom>
        </p:spPr>
        <p:txBody>
          <a:bodyPr wrap="square" lIns="0" tIns="0" rIns="0" bIns="0" rtlCol="0" anchor="t">
            <a:spAutoFit/>
          </a:bodyPr>
          <a:lstStyle/>
          <a:p>
            <a:pPr algn="l">
              <a:lnSpc>
                <a:spcPct val="100000"/>
              </a:lnSpc>
            </a:pPr>
            <a:r>
              <a:rPr lang="en-US" b="1">
                <a:solidFill>
                  <a:srgbClr val="000059"/>
                </a:solidFill>
                <a:latin typeface="Canva Sans Bold"/>
                <a:ea typeface="Canva Sans Bold"/>
                <a:cs typeface="Canva Sans Bold"/>
                <a:sym typeface="Canva Sans Bold"/>
              </a:rPr>
              <a:t>5. Complication rate of Chronic low Back Pain Patients after</a:t>
            </a:r>
            <a:endParaRPr lang="en-US" b="1">
              <a:solidFill>
                <a:srgbClr val="000059"/>
              </a:solidFill>
              <a:latin typeface="Canva Sans Bold"/>
              <a:ea typeface="Canva Sans Bold"/>
              <a:cs typeface="Canva Sans Bold"/>
              <a:sym typeface="Canva Sans Bold"/>
            </a:endParaRPr>
          </a:p>
          <a:p>
            <a:pPr algn="l">
              <a:lnSpc>
                <a:spcPct val="100000"/>
              </a:lnSpc>
            </a:pPr>
            <a:r>
              <a:rPr lang="en-US" b="1">
                <a:solidFill>
                  <a:srgbClr val="000059"/>
                </a:solidFill>
                <a:latin typeface="Canva Sans Bold"/>
                <a:ea typeface="Canva Sans Bold"/>
                <a:cs typeface="Canva Sans Bold"/>
                <a:sym typeface="Canva Sans Bold"/>
              </a:rPr>
              <a:t> UBE Spine Surgery</a:t>
            </a:r>
            <a:endParaRPr lang="en-US" b="1">
              <a:solidFill>
                <a:srgbClr val="000059"/>
              </a:solidFill>
              <a:latin typeface="Canva Sans Bold"/>
              <a:ea typeface="Canva Sans Bold"/>
              <a:cs typeface="Canva Sans Bold"/>
              <a:sym typeface="Canva Sans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rot="0">
            <a:off x="170143" y="1604897"/>
            <a:ext cx="2220573" cy="4415640"/>
            <a:chOff x="0" y="0"/>
            <a:chExt cx="877263" cy="1744450"/>
          </a:xfrm>
        </p:grpSpPr>
        <p:sp>
          <p:nvSpPr>
            <p:cNvPr id="6" name="Freeform 6"/>
            <p:cNvSpPr/>
            <p:nvPr/>
          </p:nvSpPr>
          <p:spPr>
            <a:xfrm>
              <a:off x="0" y="0"/>
              <a:ext cx="877264" cy="1744450"/>
            </a:xfrm>
            <a:custGeom>
              <a:avLst/>
              <a:gdLst/>
              <a:ahLst/>
              <a:cxnLst/>
              <a:rect l="l" t="t" r="r" b="b"/>
              <a:pathLst>
                <a:path w="877264" h="1744450">
                  <a:moveTo>
                    <a:pt x="79026" y="0"/>
                  </a:moveTo>
                  <a:lnTo>
                    <a:pt x="798237" y="0"/>
                  </a:lnTo>
                  <a:cubicBezTo>
                    <a:pt x="819196" y="0"/>
                    <a:pt x="839297" y="8326"/>
                    <a:pt x="854117" y="23146"/>
                  </a:cubicBezTo>
                  <a:cubicBezTo>
                    <a:pt x="868938" y="37967"/>
                    <a:pt x="877264" y="58067"/>
                    <a:pt x="877264" y="79026"/>
                  </a:cubicBezTo>
                  <a:lnTo>
                    <a:pt x="877264" y="1665424"/>
                  </a:lnTo>
                  <a:cubicBezTo>
                    <a:pt x="877264" y="1686383"/>
                    <a:pt x="868938" y="1706484"/>
                    <a:pt x="854117" y="1721304"/>
                  </a:cubicBezTo>
                  <a:cubicBezTo>
                    <a:pt x="839297" y="1736124"/>
                    <a:pt x="819196" y="1744450"/>
                    <a:pt x="798237" y="1744450"/>
                  </a:cubicBezTo>
                  <a:lnTo>
                    <a:pt x="79026" y="1744450"/>
                  </a:lnTo>
                  <a:cubicBezTo>
                    <a:pt x="35381" y="1744450"/>
                    <a:pt x="0" y="1709069"/>
                    <a:pt x="0" y="1665424"/>
                  </a:cubicBezTo>
                  <a:lnTo>
                    <a:pt x="0" y="79026"/>
                  </a:lnTo>
                  <a:cubicBezTo>
                    <a:pt x="0" y="58067"/>
                    <a:pt x="8326" y="37967"/>
                    <a:pt x="23146" y="23146"/>
                  </a:cubicBezTo>
                  <a:cubicBezTo>
                    <a:pt x="37967" y="8326"/>
                    <a:pt x="58067" y="0"/>
                    <a:pt x="79026" y="0"/>
                  </a:cubicBezTo>
                  <a:close/>
                </a:path>
              </a:pathLst>
            </a:custGeom>
            <a:ln w="38100" cap="rnd">
              <a:solidFill>
                <a:srgbClr val="0097B2"/>
              </a:solidFill>
              <a:prstDash val="solid"/>
              <a:round/>
            </a:ln>
          </p:spPr>
        </p:sp>
        <p:sp>
          <p:nvSpPr>
            <p:cNvPr id="7" name="TextBox 7"/>
            <p:cNvSpPr txBox="1"/>
            <p:nvPr/>
          </p:nvSpPr>
          <p:spPr>
            <a:xfrm>
              <a:off x="0" y="-38100"/>
              <a:ext cx="877263" cy="1782550"/>
            </a:xfrm>
            <a:prstGeom prst="rect">
              <a:avLst/>
            </a:prstGeom>
          </p:spPr>
          <p:txBody>
            <a:bodyPr lIns="33866" tIns="33866" rIns="33866" bIns="33866" rtlCol="0" anchor="ctr"/>
            <a:lstStyle/>
            <a:p>
              <a:pPr algn="ctr">
                <a:lnSpc>
                  <a:spcPts val="2660"/>
                </a:lnSpc>
              </a:pPr>
              <a:endParaRPr sz="1200"/>
            </a:p>
          </p:txBody>
        </p:sp>
      </p:grpSp>
      <p:grpSp>
        <p:nvGrpSpPr>
          <p:cNvPr id="8" name="Group 8"/>
          <p:cNvGrpSpPr/>
          <p:nvPr/>
        </p:nvGrpSpPr>
        <p:grpSpPr>
          <a:xfrm rot="0">
            <a:off x="726167" y="1090546"/>
            <a:ext cx="994615" cy="911663"/>
            <a:chOff x="0" y="0"/>
            <a:chExt cx="812800" cy="745011"/>
          </a:xfrm>
        </p:grpSpPr>
        <p:sp>
          <p:nvSpPr>
            <p:cNvPr id="9" name="Freeform 9"/>
            <p:cNvSpPr/>
            <p:nvPr/>
          </p:nvSpPr>
          <p:spPr>
            <a:xfrm>
              <a:off x="0" y="0"/>
              <a:ext cx="812800" cy="745011"/>
            </a:xfrm>
            <a:custGeom>
              <a:avLst/>
              <a:gdLst/>
              <a:ahLst/>
              <a:cxnLst/>
              <a:rect l="l" t="t" r="r" b="b"/>
              <a:pathLst>
                <a:path w="812800" h="745011">
                  <a:moveTo>
                    <a:pt x="406400" y="0"/>
                  </a:moveTo>
                  <a:cubicBezTo>
                    <a:pt x="181951" y="0"/>
                    <a:pt x="0" y="166776"/>
                    <a:pt x="0" y="372506"/>
                  </a:cubicBezTo>
                  <a:cubicBezTo>
                    <a:pt x="0" y="578235"/>
                    <a:pt x="181951" y="745011"/>
                    <a:pt x="406400" y="745011"/>
                  </a:cubicBezTo>
                  <a:cubicBezTo>
                    <a:pt x="630849" y="745011"/>
                    <a:pt x="812800" y="578235"/>
                    <a:pt x="812800" y="372506"/>
                  </a:cubicBezTo>
                  <a:cubicBezTo>
                    <a:pt x="812800" y="166776"/>
                    <a:pt x="630849" y="0"/>
                    <a:pt x="406400" y="0"/>
                  </a:cubicBezTo>
                  <a:close/>
                </a:path>
              </a:pathLst>
            </a:custGeom>
            <a:solidFill>
              <a:srgbClr val="F4E9F0"/>
            </a:solidFill>
            <a:ln w="38100" cap="sq">
              <a:solidFill>
                <a:srgbClr val="0097B2"/>
              </a:solidFill>
              <a:prstDash val="solid"/>
              <a:miter/>
            </a:ln>
          </p:spPr>
        </p:sp>
        <p:sp>
          <p:nvSpPr>
            <p:cNvPr id="10" name="TextBox 10"/>
            <p:cNvSpPr txBox="1"/>
            <p:nvPr/>
          </p:nvSpPr>
          <p:spPr>
            <a:xfrm>
              <a:off x="76200" y="31745"/>
              <a:ext cx="660400" cy="643421"/>
            </a:xfrm>
            <a:prstGeom prst="rect">
              <a:avLst/>
            </a:prstGeom>
          </p:spPr>
          <p:txBody>
            <a:bodyPr lIns="33866" tIns="33866" rIns="33866" bIns="33866" rtlCol="0" anchor="ctr"/>
            <a:lstStyle/>
            <a:p>
              <a:pPr algn="ctr">
                <a:lnSpc>
                  <a:spcPts val="2660"/>
                </a:lnSpc>
                <a:spcBef>
                  <a:spcPct val="0"/>
                </a:spcBef>
              </a:pPr>
              <a:endParaRPr sz="1200"/>
            </a:p>
          </p:txBody>
        </p:sp>
      </p:grpSp>
      <p:sp>
        <p:nvSpPr>
          <p:cNvPr id="11" name="Freeform 11"/>
          <p:cNvSpPr/>
          <p:nvPr/>
        </p:nvSpPr>
        <p:spPr>
          <a:xfrm>
            <a:off x="1020487" y="1311430"/>
            <a:ext cx="478160" cy="515663"/>
          </a:xfrm>
          <a:custGeom>
            <a:avLst/>
            <a:gdLst/>
            <a:ahLst/>
            <a:cxnLst/>
            <a:rect l="l" t="t" r="r" b="b"/>
            <a:pathLst>
              <a:path w="717240" h="773494">
                <a:moveTo>
                  <a:pt x="0" y="0"/>
                </a:moveTo>
                <a:lnTo>
                  <a:pt x="717240" y="0"/>
                </a:lnTo>
                <a:lnTo>
                  <a:pt x="717240" y="773494"/>
                </a:lnTo>
                <a:lnTo>
                  <a:pt x="0" y="773494"/>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12" name="Group 12"/>
          <p:cNvGrpSpPr/>
          <p:nvPr/>
        </p:nvGrpSpPr>
        <p:grpSpPr>
          <a:xfrm rot="0">
            <a:off x="4991143" y="1615131"/>
            <a:ext cx="2220573" cy="4405405"/>
            <a:chOff x="0" y="0"/>
            <a:chExt cx="877263" cy="1740407"/>
          </a:xfrm>
        </p:grpSpPr>
        <p:sp>
          <p:nvSpPr>
            <p:cNvPr id="13" name="Freeform 13"/>
            <p:cNvSpPr/>
            <p:nvPr/>
          </p:nvSpPr>
          <p:spPr>
            <a:xfrm>
              <a:off x="0" y="0"/>
              <a:ext cx="877264" cy="1740407"/>
            </a:xfrm>
            <a:custGeom>
              <a:avLst/>
              <a:gdLst/>
              <a:ahLst/>
              <a:cxnLst/>
              <a:rect l="l" t="t" r="r" b="b"/>
              <a:pathLst>
                <a:path w="877264" h="1740407">
                  <a:moveTo>
                    <a:pt x="79026" y="0"/>
                  </a:moveTo>
                  <a:lnTo>
                    <a:pt x="798237" y="0"/>
                  </a:lnTo>
                  <a:cubicBezTo>
                    <a:pt x="819196" y="0"/>
                    <a:pt x="839297" y="8326"/>
                    <a:pt x="854117" y="23146"/>
                  </a:cubicBezTo>
                  <a:cubicBezTo>
                    <a:pt x="868938" y="37967"/>
                    <a:pt x="877264" y="58067"/>
                    <a:pt x="877264" y="79026"/>
                  </a:cubicBezTo>
                  <a:lnTo>
                    <a:pt x="877264" y="1661381"/>
                  </a:lnTo>
                  <a:cubicBezTo>
                    <a:pt x="877264" y="1705026"/>
                    <a:pt x="841882" y="1740407"/>
                    <a:pt x="798237" y="1740407"/>
                  </a:cubicBezTo>
                  <a:lnTo>
                    <a:pt x="79026" y="1740407"/>
                  </a:lnTo>
                  <a:cubicBezTo>
                    <a:pt x="58067" y="1740407"/>
                    <a:pt x="37967" y="1732081"/>
                    <a:pt x="23146" y="1717261"/>
                  </a:cubicBezTo>
                  <a:cubicBezTo>
                    <a:pt x="8326" y="1702441"/>
                    <a:pt x="0" y="1682340"/>
                    <a:pt x="0" y="1661381"/>
                  </a:cubicBezTo>
                  <a:lnTo>
                    <a:pt x="0" y="79026"/>
                  </a:lnTo>
                  <a:cubicBezTo>
                    <a:pt x="0" y="58067"/>
                    <a:pt x="8326" y="37967"/>
                    <a:pt x="23146" y="23146"/>
                  </a:cubicBezTo>
                  <a:cubicBezTo>
                    <a:pt x="37967" y="8326"/>
                    <a:pt x="58067" y="0"/>
                    <a:pt x="79026" y="0"/>
                  </a:cubicBezTo>
                  <a:close/>
                </a:path>
              </a:pathLst>
            </a:custGeom>
            <a:ln w="38100" cap="rnd">
              <a:solidFill>
                <a:srgbClr val="0097B2"/>
              </a:solidFill>
              <a:prstDash val="solid"/>
              <a:round/>
            </a:ln>
          </p:spPr>
        </p:sp>
        <p:sp>
          <p:nvSpPr>
            <p:cNvPr id="14" name="TextBox 14"/>
            <p:cNvSpPr txBox="1"/>
            <p:nvPr/>
          </p:nvSpPr>
          <p:spPr>
            <a:xfrm>
              <a:off x="0" y="-38100"/>
              <a:ext cx="877263" cy="1778507"/>
            </a:xfrm>
            <a:prstGeom prst="rect">
              <a:avLst/>
            </a:prstGeom>
          </p:spPr>
          <p:txBody>
            <a:bodyPr lIns="33866" tIns="33866" rIns="33866" bIns="33866" rtlCol="0" anchor="ctr"/>
            <a:lstStyle/>
            <a:p>
              <a:pPr algn="ctr">
                <a:lnSpc>
                  <a:spcPts val="2660"/>
                </a:lnSpc>
              </a:pPr>
              <a:endParaRPr sz="1200"/>
            </a:p>
          </p:txBody>
        </p:sp>
      </p:grpSp>
      <p:grpSp>
        <p:nvGrpSpPr>
          <p:cNvPr id="15" name="Group 15"/>
          <p:cNvGrpSpPr/>
          <p:nvPr/>
        </p:nvGrpSpPr>
        <p:grpSpPr>
          <a:xfrm rot="0">
            <a:off x="5652990" y="1074726"/>
            <a:ext cx="985145" cy="927483"/>
            <a:chOff x="0" y="0"/>
            <a:chExt cx="812800" cy="765226"/>
          </a:xfrm>
        </p:grpSpPr>
        <p:sp>
          <p:nvSpPr>
            <p:cNvPr id="16" name="Freeform 16"/>
            <p:cNvSpPr/>
            <p:nvPr/>
          </p:nvSpPr>
          <p:spPr>
            <a:xfrm>
              <a:off x="0" y="0"/>
              <a:ext cx="812800" cy="765226"/>
            </a:xfrm>
            <a:custGeom>
              <a:avLst/>
              <a:gdLst/>
              <a:ahLst/>
              <a:cxnLst/>
              <a:rect l="l" t="t" r="r" b="b"/>
              <a:pathLst>
                <a:path w="812800" h="765226">
                  <a:moveTo>
                    <a:pt x="406400" y="0"/>
                  </a:moveTo>
                  <a:cubicBezTo>
                    <a:pt x="181951" y="0"/>
                    <a:pt x="0" y="171302"/>
                    <a:pt x="0" y="382613"/>
                  </a:cubicBezTo>
                  <a:cubicBezTo>
                    <a:pt x="0" y="593924"/>
                    <a:pt x="181951" y="765226"/>
                    <a:pt x="406400" y="765226"/>
                  </a:cubicBezTo>
                  <a:cubicBezTo>
                    <a:pt x="630849" y="765226"/>
                    <a:pt x="812800" y="593924"/>
                    <a:pt x="812800" y="382613"/>
                  </a:cubicBezTo>
                  <a:cubicBezTo>
                    <a:pt x="812800" y="171302"/>
                    <a:pt x="630849" y="0"/>
                    <a:pt x="406400" y="0"/>
                  </a:cubicBezTo>
                  <a:close/>
                </a:path>
              </a:pathLst>
            </a:custGeom>
            <a:solidFill>
              <a:srgbClr val="F4E9F0"/>
            </a:solidFill>
            <a:ln w="38100" cap="sq">
              <a:solidFill>
                <a:srgbClr val="0097B2"/>
              </a:solidFill>
              <a:prstDash val="solid"/>
              <a:miter/>
            </a:ln>
          </p:spPr>
        </p:sp>
        <p:sp>
          <p:nvSpPr>
            <p:cNvPr id="17" name="TextBox 17"/>
            <p:cNvSpPr txBox="1"/>
            <p:nvPr/>
          </p:nvSpPr>
          <p:spPr>
            <a:xfrm>
              <a:off x="76200" y="33640"/>
              <a:ext cx="660400" cy="659846"/>
            </a:xfrm>
            <a:prstGeom prst="rect">
              <a:avLst/>
            </a:prstGeom>
          </p:spPr>
          <p:txBody>
            <a:bodyPr lIns="33866" tIns="33866" rIns="33866" bIns="33866" rtlCol="0" anchor="ctr"/>
            <a:lstStyle/>
            <a:p>
              <a:pPr algn="ctr">
                <a:lnSpc>
                  <a:spcPts val="2660"/>
                </a:lnSpc>
                <a:spcBef>
                  <a:spcPct val="0"/>
                </a:spcBef>
              </a:pPr>
              <a:endParaRPr sz="1200"/>
            </a:p>
          </p:txBody>
        </p:sp>
      </p:grpSp>
      <p:sp>
        <p:nvSpPr>
          <p:cNvPr id="18" name="Freeform 18"/>
          <p:cNvSpPr/>
          <p:nvPr/>
        </p:nvSpPr>
        <p:spPr>
          <a:xfrm>
            <a:off x="5845886" y="1311430"/>
            <a:ext cx="599353" cy="495965"/>
          </a:xfrm>
          <a:custGeom>
            <a:avLst/>
            <a:gdLst/>
            <a:ahLst/>
            <a:cxnLst/>
            <a:rect l="l" t="t" r="r" b="b"/>
            <a:pathLst>
              <a:path w="899030" h="743948">
                <a:moveTo>
                  <a:pt x="0" y="0"/>
                </a:moveTo>
                <a:lnTo>
                  <a:pt x="899030" y="0"/>
                </a:lnTo>
                <a:lnTo>
                  <a:pt x="899030" y="743947"/>
                </a:lnTo>
                <a:lnTo>
                  <a:pt x="0" y="743947"/>
                </a:lnTo>
                <a:lnTo>
                  <a:pt x="0" y="0"/>
                </a:lnTo>
                <a:close/>
              </a:path>
            </a:pathLst>
          </a:custGeom>
          <a:blipFill>
            <a:blip r:embed="rId3"/>
            <a:stretch>
              <a:fillRect/>
            </a:stretch>
          </a:blipFill>
        </p:spPr>
      </p:sp>
      <p:grpSp>
        <p:nvGrpSpPr>
          <p:cNvPr id="19" name="Group 19"/>
          <p:cNvGrpSpPr/>
          <p:nvPr/>
        </p:nvGrpSpPr>
        <p:grpSpPr>
          <a:xfrm rot="0">
            <a:off x="2573609" y="1596093"/>
            <a:ext cx="2220573" cy="4424444"/>
            <a:chOff x="0" y="0"/>
            <a:chExt cx="877263" cy="1747928"/>
          </a:xfrm>
        </p:grpSpPr>
        <p:sp>
          <p:nvSpPr>
            <p:cNvPr id="20" name="Freeform 20"/>
            <p:cNvSpPr/>
            <p:nvPr/>
          </p:nvSpPr>
          <p:spPr>
            <a:xfrm>
              <a:off x="0" y="0"/>
              <a:ext cx="877264" cy="1747928"/>
            </a:xfrm>
            <a:custGeom>
              <a:avLst/>
              <a:gdLst/>
              <a:ahLst/>
              <a:cxnLst/>
              <a:rect l="l" t="t" r="r" b="b"/>
              <a:pathLst>
                <a:path w="877264" h="1747928">
                  <a:moveTo>
                    <a:pt x="79026" y="0"/>
                  </a:moveTo>
                  <a:lnTo>
                    <a:pt x="798237" y="0"/>
                  </a:lnTo>
                  <a:cubicBezTo>
                    <a:pt x="819196" y="0"/>
                    <a:pt x="839297" y="8326"/>
                    <a:pt x="854117" y="23146"/>
                  </a:cubicBezTo>
                  <a:cubicBezTo>
                    <a:pt x="868938" y="37967"/>
                    <a:pt x="877264" y="58067"/>
                    <a:pt x="877264" y="79026"/>
                  </a:cubicBezTo>
                  <a:lnTo>
                    <a:pt x="877264" y="1668902"/>
                  </a:lnTo>
                  <a:cubicBezTo>
                    <a:pt x="877264" y="1712547"/>
                    <a:pt x="841882" y="1747928"/>
                    <a:pt x="798237" y="1747928"/>
                  </a:cubicBezTo>
                  <a:lnTo>
                    <a:pt x="79026" y="1747928"/>
                  </a:lnTo>
                  <a:cubicBezTo>
                    <a:pt x="58067" y="1747928"/>
                    <a:pt x="37967" y="1739602"/>
                    <a:pt x="23146" y="1724782"/>
                  </a:cubicBezTo>
                  <a:cubicBezTo>
                    <a:pt x="8326" y="1709962"/>
                    <a:pt x="0" y="1689861"/>
                    <a:pt x="0" y="1668902"/>
                  </a:cubicBezTo>
                  <a:lnTo>
                    <a:pt x="0" y="79026"/>
                  </a:lnTo>
                  <a:cubicBezTo>
                    <a:pt x="0" y="58067"/>
                    <a:pt x="8326" y="37967"/>
                    <a:pt x="23146" y="23146"/>
                  </a:cubicBezTo>
                  <a:cubicBezTo>
                    <a:pt x="37967" y="8326"/>
                    <a:pt x="58067" y="0"/>
                    <a:pt x="79026" y="0"/>
                  </a:cubicBezTo>
                  <a:close/>
                </a:path>
              </a:pathLst>
            </a:custGeom>
            <a:ln w="38100" cap="rnd">
              <a:solidFill>
                <a:srgbClr val="0097B2"/>
              </a:solidFill>
              <a:prstDash val="solid"/>
              <a:round/>
            </a:ln>
          </p:spPr>
        </p:sp>
        <p:sp>
          <p:nvSpPr>
            <p:cNvPr id="21" name="TextBox 21"/>
            <p:cNvSpPr txBox="1"/>
            <p:nvPr/>
          </p:nvSpPr>
          <p:spPr>
            <a:xfrm>
              <a:off x="0" y="-38100"/>
              <a:ext cx="877263" cy="1786028"/>
            </a:xfrm>
            <a:prstGeom prst="rect">
              <a:avLst/>
            </a:prstGeom>
          </p:spPr>
          <p:txBody>
            <a:bodyPr lIns="33866" tIns="33866" rIns="33866" bIns="33866" rtlCol="0" anchor="ctr"/>
            <a:lstStyle/>
            <a:p>
              <a:pPr algn="ctr">
                <a:lnSpc>
                  <a:spcPts val="2660"/>
                </a:lnSpc>
              </a:pPr>
              <a:endParaRPr sz="1200"/>
            </a:p>
          </p:txBody>
        </p:sp>
      </p:grpSp>
      <p:grpSp>
        <p:nvGrpSpPr>
          <p:cNvPr id="22" name="Group 22"/>
          <p:cNvGrpSpPr/>
          <p:nvPr/>
        </p:nvGrpSpPr>
        <p:grpSpPr>
          <a:xfrm rot="0">
            <a:off x="3288187" y="1081076"/>
            <a:ext cx="994615" cy="921133"/>
            <a:chOff x="0" y="0"/>
            <a:chExt cx="812800" cy="752750"/>
          </a:xfrm>
        </p:grpSpPr>
        <p:sp>
          <p:nvSpPr>
            <p:cNvPr id="23" name="Freeform 23"/>
            <p:cNvSpPr/>
            <p:nvPr/>
          </p:nvSpPr>
          <p:spPr>
            <a:xfrm>
              <a:off x="0" y="0"/>
              <a:ext cx="812800" cy="752750"/>
            </a:xfrm>
            <a:custGeom>
              <a:avLst/>
              <a:gdLst/>
              <a:ahLst/>
              <a:cxnLst/>
              <a:rect l="l" t="t" r="r" b="b"/>
              <a:pathLst>
                <a:path w="812800" h="752750">
                  <a:moveTo>
                    <a:pt x="406400" y="0"/>
                  </a:moveTo>
                  <a:cubicBezTo>
                    <a:pt x="181951" y="0"/>
                    <a:pt x="0" y="168509"/>
                    <a:pt x="0" y="376375"/>
                  </a:cubicBezTo>
                  <a:cubicBezTo>
                    <a:pt x="0" y="584241"/>
                    <a:pt x="181951" y="752750"/>
                    <a:pt x="406400" y="752750"/>
                  </a:cubicBezTo>
                  <a:cubicBezTo>
                    <a:pt x="630849" y="752750"/>
                    <a:pt x="812800" y="584241"/>
                    <a:pt x="812800" y="376375"/>
                  </a:cubicBezTo>
                  <a:cubicBezTo>
                    <a:pt x="812800" y="168509"/>
                    <a:pt x="630849" y="0"/>
                    <a:pt x="406400" y="0"/>
                  </a:cubicBezTo>
                  <a:close/>
                </a:path>
              </a:pathLst>
            </a:custGeom>
            <a:solidFill>
              <a:srgbClr val="F4E9F0"/>
            </a:solidFill>
            <a:ln w="38100" cap="sq">
              <a:solidFill>
                <a:srgbClr val="0097B2"/>
              </a:solidFill>
              <a:prstDash val="solid"/>
              <a:miter/>
            </a:ln>
          </p:spPr>
        </p:sp>
        <p:sp>
          <p:nvSpPr>
            <p:cNvPr id="24" name="TextBox 24"/>
            <p:cNvSpPr txBox="1"/>
            <p:nvPr/>
          </p:nvSpPr>
          <p:spPr>
            <a:xfrm>
              <a:off x="76200" y="32470"/>
              <a:ext cx="660400" cy="649710"/>
            </a:xfrm>
            <a:prstGeom prst="rect">
              <a:avLst/>
            </a:prstGeom>
          </p:spPr>
          <p:txBody>
            <a:bodyPr lIns="33866" tIns="33866" rIns="33866" bIns="33866" rtlCol="0" anchor="ctr"/>
            <a:lstStyle/>
            <a:p>
              <a:pPr algn="ctr">
                <a:lnSpc>
                  <a:spcPts val="2660"/>
                </a:lnSpc>
                <a:spcBef>
                  <a:spcPct val="0"/>
                </a:spcBef>
              </a:pPr>
              <a:endParaRPr sz="1200"/>
            </a:p>
          </p:txBody>
        </p:sp>
      </p:grpSp>
      <p:sp>
        <p:nvSpPr>
          <p:cNvPr id="25" name="Freeform 25"/>
          <p:cNvSpPr/>
          <p:nvPr/>
        </p:nvSpPr>
        <p:spPr>
          <a:xfrm>
            <a:off x="3487949" y="1311430"/>
            <a:ext cx="585644" cy="501458"/>
          </a:xfrm>
          <a:custGeom>
            <a:avLst/>
            <a:gdLst/>
            <a:ahLst/>
            <a:cxnLst/>
            <a:rect l="l" t="t" r="r" b="b"/>
            <a:pathLst>
              <a:path w="878466" h="752187">
                <a:moveTo>
                  <a:pt x="0" y="0"/>
                </a:moveTo>
                <a:lnTo>
                  <a:pt x="878467" y="0"/>
                </a:lnTo>
                <a:lnTo>
                  <a:pt x="878467" y="752187"/>
                </a:lnTo>
                <a:lnTo>
                  <a:pt x="0" y="7521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6" name="Group 26"/>
          <p:cNvGrpSpPr/>
          <p:nvPr/>
        </p:nvGrpSpPr>
        <p:grpSpPr>
          <a:xfrm rot="0">
            <a:off x="7433966" y="1596093"/>
            <a:ext cx="2220573" cy="4424444"/>
            <a:chOff x="0" y="0"/>
            <a:chExt cx="877263" cy="1747928"/>
          </a:xfrm>
        </p:grpSpPr>
        <p:sp>
          <p:nvSpPr>
            <p:cNvPr id="27" name="Freeform 27"/>
            <p:cNvSpPr/>
            <p:nvPr/>
          </p:nvSpPr>
          <p:spPr>
            <a:xfrm>
              <a:off x="0" y="0"/>
              <a:ext cx="877264" cy="1747928"/>
            </a:xfrm>
            <a:custGeom>
              <a:avLst/>
              <a:gdLst/>
              <a:ahLst/>
              <a:cxnLst/>
              <a:rect l="l" t="t" r="r" b="b"/>
              <a:pathLst>
                <a:path w="877264" h="1747928">
                  <a:moveTo>
                    <a:pt x="79026" y="0"/>
                  </a:moveTo>
                  <a:lnTo>
                    <a:pt x="798237" y="0"/>
                  </a:lnTo>
                  <a:cubicBezTo>
                    <a:pt x="819196" y="0"/>
                    <a:pt x="839297" y="8326"/>
                    <a:pt x="854117" y="23146"/>
                  </a:cubicBezTo>
                  <a:cubicBezTo>
                    <a:pt x="868938" y="37967"/>
                    <a:pt x="877264" y="58067"/>
                    <a:pt x="877264" y="79026"/>
                  </a:cubicBezTo>
                  <a:lnTo>
                    <a:pt x="877264" y="1668902"/>
                  </a:lnTo>
                  <a:cubicBezTo>
                    <a:pt x="877264" y="1712547"/>
                    <a:pt x="841882" y="1747928"/>
                    <a:pt x="798237" y="1747928"/>
                  </a:cubicBezTo>
                  <a:lnTo>
                    <a:pt x="79026" y="1747928"/>
                  </a:lnTo>
                  <a:cubicBezTo>
                    <a:pt x="58067" y="1747928"/>
                    <a:pt x="37967" y="1739602"/>
                    <a:pt x="23146" y="1724782"/>
                  </a:cubicBezTo>
                  <a:cubicBezTo>
                    <a:pt x="8326" y="1709962"/>
                    <a:pt x="0" y="1689861"/>
                    <a:pt x="0" y="1668902"/>
                  </a:cubicBezTo>
                  <a:lnTo>
                    <a:pt x="0" y="79026"/>
                  </a:lnTo>
                  <a:cubicBezTo>
                    <a:pt x="0" y="58067"/>
                    <a:pt x="8326" y="37967"/>
                    <a:pt x="23146" y="23146"/>
                  </a:cubicBezTo>
                  <a:cubicBezTo>
                    <a:pt x="37967" y="8326"/>
                    <a:pt x="58067" y="0"/>
                    <a:pt x="79026" y="0"/>
                  </a:cubicBezTo>
                  <a:close/>
                </a:path>
              </a:pathLst>
            </a:custGeom>
            <a:ln w="38100" cap="rnd">
              <a:solidFill>
                <a:srgbClr val="0097B2"/>
              </a:solidFill>
              <a:prstDash val="solid"/>
              <a:round/>
            </a:ln>
          </p:spPr>
        </p:sp>
        <p:sp>
          <p:nvSpPr>
            <p:cNvPr id="28" name="TextBox 28"/>
            <p:cNvSpPr txBox="1"/>
            <p:nvPr/>
          </p:nvSpPr>
          <p:spPr>
            <a:xfrm>
              <a:off x="0" y="-38100"/>
              <a:ext cx="877263" cy="1786028"/>
            </a:xfrm>
            <a:prstGeom prst="rect">
              <a:avLst/>
            </a:prstGeom>
          </p:spPr>
          <p:txBody>
            <a:bodyPr lIns="33866" tIns="33866" rIns="33866" bIns="33866" rtlCol="0" anchor="ctr"/>
            <a:lstStyle/>
            <a:p>
              <a:pPr algn="ctr">
                <a:lnSpc>
                  <a:spcPts val="2660"/>
                </a:lnSpc>
              </a:pPr>
              <a:endParaRPr sz="1200"/>
            </a:p>
          </p:txBody>
        </p:sp>
      </p:grpSp>
      <p:grpSp>
        <p:nvGrpSpPr>
          <p:cNvPr id="29" name="Group 29"/>
          <p:cNvGrpSpPr/>
          <p:nvPr/>
        </p:nvGrpSpPr>
        <p:grpSpPr>
          <a:xfrm rot="0">
            <a:off x="8029821" y="1090546"/>
            <a:ext cx="994615" cy="911663"/>
            <a:chOff x="0" y="0"/>
            <a:chExt cx="812800" cy="745011"/>
          </a:xfrm>
        </p:grpSpPr>
        <p:sp>
          <p:nvSpPr>
            <p:cNvPr id="30" name="Freeform 30"/>
            <p:cNvSpPr/>
            <p:nvPr/>
          </p:nvSpPr>
          <p:spPr>
            <a:xfrm>
              <a:off x="0" y="0"/>
              <a:ext cx="812800" cy="745011"/>
            </a:xfrm>
            <a:custGeom>
              <a:avLst/>
              <a:gdLst/>
              <a:ahLst/>
              <a:cxnLst/>
              <a:rect l="l" t="t" r="r" b="b"/>
              <a:pathLst>
                <a:path w="812800" h="745011">
                  <a:moveTo>
                    <a:pt x="406400" y="0"/>
                  </a:moveTo>
                  <a:cubicBezTo>
                    <a:pt x="181951" y="0"/>
                    <a:pt x="0" y="166776"/>
                    <a:pt x="0" y="372506"/>
                  </a:cubicBezTo>
                  <a:cubicBezTo>
                    <a:pt x="0" y="578235"/>
                    <a:pt x="181951" y="745011"/>
                    <a:pt x="406400" y="745011"/>
                  </a:cubicBezTo>
                  <a:cubicBezTo>
                    <a:pt x="630849" y="745011"/>
                    <a:pt x="812800" y="578235"/>
                    <a:pt x="812800" y="372506"/>
                  </a:cubicBezTo>
                  <a:cubicBezTo>
                    <a:pt x="812800" y="166776"/>
                    <a:pt x="630849" y="0"/>
                    <a:pt x="406400" y="0"/>
                  </a:cubicBezTo>
                  <a:close/>
                </a:path>
              </a:pathLst>
            </a:custGeom>
            <a:solidFill>
              <a:srgbClr val="F4E9F0"/>
            </a:solidFill>
            <a:ln w="38100" cap="sq">
              <a:solidFill>
                <a:srgbClr val="0097B2"/>
              </a:solidFill>
              <a:prstDash val="solid"/>
              <a:miter/>
            </a:ln>
          </p:spPr>
        </p:sp>
        <p:sp>
          <p:nvSpPr>
            <p:cNvPr id="31" name="TextBox 31"/>
            <p:cNvSpPr txBox="1"/>
            <p:nvPr/>
          </p:nvSpPr>
          <p:spPr>
            <a:xfrm>
              <a:off x="76200" y="31745"/>
              <a:ext cx="660400" cy="643421"/>
            </a:xfrm>
            <a:prstGeom prst="rect">
              <a:avLst/>
            </a:prstGeom>
          </p:spPr>
          <p:txBody>
            <a:bodyPr lIns="33866" tIns="33866" rIns="33866" bIns="33866" rtlCol="0" anchor="ctr"/>
            <a:lstStyle/>
            <a:p>
              <a:pPr algn="ctr">
                <a:lnSpc>
                  <a:spcPts val="2660"/>
                </a:lnSpc>
                <a:spcBef>
                  <a:spcPct val="0"/>
                </a:spcBef>
              </a:pPr>
              <a:endParaRPr sz="1200"/>
            </a:p>
          </p:txBody>
        </p:sp>
      </p:grpSp>
      <p:sp>
        <p:nvSpPr>
          <p:cNvPr id="32" name="Freeform 32"/>
          <p:cNvSpPr/>
          <p:nvPr/>
        </p:nvSpPr>
        <p:spPr>
          <a:xfrm>
            <a:off x="8358211" y="1248657"/>
            <a:ext cx="372082" cy="551605"/>
          </a:xfrm>
          <a:custGeom>
            <a:avLst/>
            <a:gdLst/>
            <a:ahLst/>
            <a:cxnLst/>
            <a:rect l="l" t="t" r="r" b="b"/>
            <a:pathLst>
              <a:path w="558123" h="827407">
                <a:moveTo>
                  <a:pt x="0" y="0"/>
                </a:moveTo>
                <a:lnTo>
                  <a:pt x="558123" y="0"/>
                </a:lnTo>
                <a:lnTo>
                  <a:pt x="558123" y="827407"/>
                </a:lnTo>
                <a:lnTo>
                  <a:pt x="0" y="8274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33" name="Group 33"/>
          <p:cNvGrpSpPr/>
          <p:nvPr/>
        </p:nvGrpSpPr>
        <p:grpSpPr>
          <a:xfrm rot="0">
            <a:off x="2342512" y="3083717"/>
            <a:ext cx="326347" cy="326347"/>
            <a:chOff x="0" y="0"/>
            <a:chExt cx="812800" cy="812800"/>
          </a:xfrm>
        </p:grpSpPr>
        <p:sp>
          <p:nvSpPr>
            <p:cNvPr id="34" name="Freeform 34"/>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97B2"/>
            </a:solidFill>
          </p:spPr>
        </p:sp>
        <p:sp>
          <p:nvSpPr>
            <p:cNvPr id="35" name="TextBox 35"/>
            <p:cNvSpPr txBox="1"/>
            <p:nvPr/>
          </p:nvSpPr>
          <p:spPr>
            <a:xfrm>
              <a:off x="0" y="165100"/>
              <a:ext cx="711200" cy="444500"/>
            </a:xfrm>
            <a:prstGeom prst="rect">
              <a:avLst/>
            </a:prstGeom>
          </p:spPr>
          <p:txBody>
            <a:bodyPr lIns="33866" tIns="33866" rIns="33866" bIns="33866" rtlCol="0" anchor="ctr"/>
            <a:lstStyle/>
            <a:p>
              <a:pPr algn="ctr">
                <a:lnSpc>
                  <a:spcPts val="2660"/>
                </a:lnSpc>
              </a:pPr>
              <a:endParaRPr sz="1200"/>
            </a:p>
          </p:txBody>
        </p:sp>
      </p:grpSp>
      <p:grpSp>
        <p:nvGrpSpPr>
          <p:cNvPr id="36" name="Group 36"/>
          <p:cNvGrpSpPr/>
          <p:nvPr/>
        </p:nvGrpSpPr>
        <p:grpSpPr>
          <a:xfrm rot="0">
            <a:off x="9876789" y="1559565"/>
            <a:ext cx="2220573" cy="4460971"/>
            <a:chOff x="0" y="0"/>
            <a:chExt cx="877263" cy="1762359"/>
          </a:xfrm>
        </p:grpSpPr>
        <p:sp>
          <p:nvSpPr>
            <p:cNvPr id="37" name="Freeform 37"/>
            <p:cNvSpPr/>
            <p:nvPr/>
          </p:nvSpPr>
          <p:spPr>
            <a:xfrm>
              <a:off x="0" y="0"/>
              <a:ext cx="877264" cy="1762359"/>
            </a:xfrm>
            <a:custGeom>
              <a:avLst/>
              <a:gdLst/>
              <a:ahLst/>
              <a:cxnLst/>
              <a:rect l="l" t="t" r="r" b="b"/>
              <a:pathLst>
                <a:path w="877264" h="1762359">
                  <a:moveTo>
                    <a:pt x="79026" y="0"/>
                  </a:moveTo>
                  <a:lnTo>
                    <a:pt x="798237" y="0"/>
                  </a:lnTo>
                  <a:cubicBezTo>
                    <a:pt x="819196" y="0"/>
                    <a:pt x="839297" y="8326"/>
                    <a:pt x="854117" y="23146"/>
                  </a:cubicBezTo>
                  <a:cubicBezTo>
                    <a:pt x="868938" y="37967"/>
                    <a:pt x="877264" y="58067"/>
                    <a:pt x="877264" y="79026"/>
                  </a:cubicBezTo>
                  <a:lnTo>
                    <a:pt x="877264" y="1683333"/>
                  </a:lnTo>
                  <a:cubicBezTo>
                    <a:pt x="877264" y="1704292"/>
                    <a:pt x="868938" y="1724393"/>
                    <a:pt x="854117" y="1739213"/>
                  </a:cubicBezTo>
                  <a:cubicBezTo>
                    <a:pt x="839297" y="1754033"/>
                    <a:pt x="819196" y="1762359"/>
                    <a:pt x="798237" y="1762359"/>
                  </a:cubicBezTo>
                  <a:lnTo>
                    <a:pt x="79026" y="1762359"/>
                  </a:lnTo>
                  <a:cubicBezTo>
                    <a:pt x="35381" y="1762359"/>
                    <a:pt x="0" y="1726978"/>
                    <a:pt x="0" y="1683333"/>
                  </a:cubicBezTo>
                  <a:lnTo>
                    <a:pt x="0" y="79026"/>
                  </a:lnTo>
                  <a:cubicBezTo>
                    <a:pt x="0" y="58067"/>
                    <a:pt x="8326" y="37967"/>
                    <a:pt x="23146" y="23146"/>
                  </a:cubicBezTo>
                  <a:cubicBezTo>
                    <a:pt x="37967" y="8326"/>
                    <a:pt x="58067" y="0"/>
                    <a:pt x="79026" y="0"/>
                  </a:cubicBezTo>
                  <a:close/>
                </a:path>
              </a:pathLst>
            </a:custGeom>
            <a:ln w="38100" cap="rnd">
              <a:solidFill>
                <a:srgbClr val="0097B2"/>
              </a:solidFill>
              <a:prstDash val="solid"/>
              <a:round/>
            </a:ln>
          </p:spPr>
        </p:sp>
        <p:sp>
          <p:nvSpPr>
            <p:cNvPr id="38" name="TextBox 38"/>
            <p:cNvSpPr txBox="1"/>
            <p:nvPr/>
          </p:nvSpPr>
          <p:spPr>
            <a:xfrm>
              <a:off x="0" y="-38100"/>
              <a:ext cx="877263" cy="1800459"/>
            </a:xfrm>
            <a:prstGeom prst="rect">
              <a:avLst/>
            </a:prstGeom>
          </p:spPr>
          <p:txBody>
            <a:bodyPr lIns="33866" tIns="33866" rIns="33866" bIns="33866" rtlCol="0" anchor="ctr"/>
            <a:lstStyle/>
            <a:p>
              <a:pPr algn="ctr">
                <a:lnSpc>
                  <a:spcPts val="2660"/>
                </a:lnSpc>
              </a:pPr>
              <a:endParaRPr sz="1200"/>
            </a:p>
          </p:txBody>
        </p:sp>
      </p:grpSp>
      <p:sp>
        <p:nvSpPr>
          <p:cNvPr id="39" name="TextBox 39"/>
          <p:cNvSpPr txBox="1"/>
          <p:nvPr/>
        </p:nvSpPr>
        <p:spPr>
          <a:xfrm>
            <a:off x="9909502" y="2751401"/>
            <a:ext cx="2175160" cy="3323590"/>
          </a:xfrm>
          <a:prstGeom prst="rect">
            <a:avLst/>
          </a:prstGeom>
        </p:spPr>
        <p:txBody>
          <a:bodyPr lIns="0" tIns="0" rIns="0" bIns="0" rtlCol="0" anchor="t">
            <a:spAutoFit/>
          </a:bodyPr>
          <a:lstStyle/>
          <a:p>
            <a:pPr algn="ctr">
              <a:lnSpc>
                <a:spcPct val="100000"/>
              </a:lnSpc>
            </a:pPr>
            <a:r>
              <a:rPr lang="en-US" sz="1600">
                <a:solidFill>
                  <a:srgbClr val="000000"/>
                </a:solidFill>
                <a:latin typeface="Canva Sans" panose="020B0803030501040103"/>
                <a:ea typeface="Canva Sans" panose="020B0803030501040103"/>
                <a:cs typeface="Canva Sans" panose="020B0803030501040103"/>
                <a:sym typeface="Canva Sans" panose="020B0803030501040103"/>
              </a:rPr>
              <a:t>Pain and disability </a:t>
            </a:r>
            <a:endParaRPr lang="en-US" sz="1600">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ct val="100000"/>
              </a:lnSpc>
            </a:pPr>
            <a:r>
              <a:rPr lang="en-US" sz="1600">
                <a:solidFill>
                  <a:srgbClr val="000000"/>
                </a:solidFill>
                <a:latin typeface="Canva Sans" panose="020B0803030501040103"/>
                <a:ea typeface="Canva Sans" panose="020B0803030501040103"/>
                <a:cs typeface="Canva Sans" panose="020B0803030501040103"/>
                <a:sym typeface="Canva Sans" panose="020B0803030501040103"/>
              </a:rPr>
              <a:t>assessed using </a:t>
            </a:r>
            <a:endParaRPr lang="en-US" sz="1600">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ct val="100000"/>
              </a:lnSpc>
            </a:pPr>
            <a:r>
              <a:rPr lang="en-US" sz="1600">
                <a:solidFill>
                  <a:srgbClr val="000000"/>
                </a:solidFill>
                <a:latin typeface="Canva Sans" panose="020B0803030501040103"/>
                <a:ea typeface="Canva Sans" panose="020B0803030501040103"/>
                <a:cs typeface="Canva Sans" panose="020B0803030501040103"/>
                <a:sym typeface="Canva Sans" panose="020B0803030501040103"/>
              </a:rPr>
              <a:t>Numerical Rating </a:t>
            </a:r>
            <a:endParaRPr lang="en-US" sz="1600">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ct val="100000"/>
              </a:lnSpc>
            </a:pPr>
            <a:r>
              <a:rPr lang="en-US" sz="1600">
                <a:solidFill>
                  <a:srgbClr val="000000"/>
                </a:solidFill>
                <a:latin typeface="Canva Sans" panose="020B0803030501040103"/>
                <a:ea typeface="Canva Sans" panose="020B0803030501040103"/>
                <a:cs typeface="Canva Sans" panose="020B0803030501040103"/>
                <a:sym typeface="Canva Sans" panose="020B0803030501040103"/>
              </a:rPr>
              <a:t>Scale (NRS) and </a:t>
            </a:r>
            <a:endParaRPr lang="en-US" sz="1600">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ct val="100000"/>
              </a:lnSpc>
            </a:pPr>
            <a:r>
              <a:rPr lang="en-US" sz="1600">
                <a:solidFill>
                  <a:srgbClr val="000000"/>
                </a:solidFill>
                <a:latin typeface="Canva Sans" panose="020B0803030501040103"/>
                <a:ea typeface="Canva Sans" panose="020B0803030501040103"/>
                <a:cs typeface="Canva Sans" panose="020B0803030501040103"/>
                <a:sym typeface="Canva Sans" panose="020B0803030501040103"/>
              </a:rPr>
              <a:t>Oswestry Disability </a:t>
            </a:r>
            <a:endParaRPr lang="en-US" sz="1600">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ct val="100000"/>
              </a:lnSpc>
            </a:pPr>
            <a:r>
              <a:rPr lang="en-US" sz="1600">
                <a:solidFill>
                  <a:srgbClr val="000000"/>
                </a:solidFill>
                <a:latin typeface="Canva Sans" panose="020B0803030501040103"/>
                <a:ea typeface="Canva Sans" panose="020B0803030501040103"/>
                <a:cs typeface="Canva Sans" panose="020B0803030501040103"/>
                <a:sym typeface="Canva Sans" panose="020B0803030501040103"/>
              </a:rPr>
              <a:t>Index (ODI), </a:t>
            </a:r>
            <a:endParaRPr lang="en-US" sz="1600">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ct val="100000"/>
              </a:lnSpc>
            </a:pPr>
            <a:r>
              <a:rPr lang="en-US" sz="1600">
                <a:solidFill>
                  <a:srgbClr val="000000"/>
                </a:solidFill>
                <a:latin typeface="Canva Sans" panose="020B0803030501040103"/>
                <a:ea typeface="Canva Sans" panose="020B0803030501040103"/>
                <a:cs typeface="Canva Sans" panose="020B0803030501040103"/>
                <a:sym typeface="Canva Sans" panose="020B0803030501040103"/>
              </a:rPr>
              <a:t>preoperatively and </a:t>
            </a:r>
            <a:endParaRPr lang="en-US" sz="1600">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ct val="100000"/>
              </a:lnSpc>
            </a:pPr>
            <a:r>
              <a:rPr lang="en-US" sz="1600">
                <a:solidFill>
                  <a:srgbClr val="000000"/>
                </a:solidFill>
                <a:latin typeface="Canva Sans" panose="020B0803030501040103"/>
                <a:ea typeface="Canva Sans" panose="020B0803030501040103"/>
                <a:cs typeface="Canva Sans" panose="020B0803030501040103"/>
                <a:sym typeface="Canva Sans" panose="020B0803030501040103"/>
              </a:rPr>
              <a:t>at follow-up.</a:t>
            </a:r>
            <a:endParaRPr lang="en-US" sz="1600">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ct val="100000"/>
              </a:lnSpc>
            </a:pPr>
            <a:endParaRPr sz="1200"/>
          </a:p>
          <a:p>
            <a:pPr algn="ctr">
              <a:lnSpc>
                <a:spcPct val="100000"/>
              </a:lnSpc>
            </a:pPr>
            <a:r>
              <a:rPr lang="en-US" sz="1600">
                <a:solidFill>
                  <a:srgbClr val="000000"/>
                </a:solidFill>
                <a:latin typeface="Canva Sans" panose="020B0803030501040103"/>
                <a:ea typeface="Canva Sans" panose="020B0803030501040103"/>
                <a:cs typeface="Canva Sans" panose="020B0803030501040103"/>
                <a:sym typeface="Canva Sans" panose="020B0803030501040103"/>
              </a:rPr>
              <a:t>Postoperative </a:t>
            </a:r>
            <a:endParaRPr lang="en-US" sz="1600">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ct val="100000"/>
              </a:lnSpc>
            </a:pPr>
            <a:r>
              <a:rPr lang="en-US" sz="1600">
                <a:solidFill>
                  <a:srgbClr val="000000"/>
                </a:solidFill>
                <a:latin typeface="Canva Sans" panose="020B0803030501040103"/>
                <a:ea typeface="Canva Sans" panose="020B0803030501040103"/>
                <a:cs typeface="Canva Sans" panose="020B0803030501040103"/>
                <a:sym typeface="Canva Sans" panose="020B0803030501040103"/>
              </a:rPr>
              <a:t>complications were</a:t>
            </a:r>
            <a:endParaRPr lang="en-US" sz="1600">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ct val="100000"/>
              </a:lnSpc>
            </a:pPr>
            <a:r>
              <a:rPr lang="en-US" sz="1600">
                <a:solidFill>
                  <a:srgbClr val="000000"/>
                </a:solidFill>
                <a:latin typeface="Canva Sans" panose="020B0803030501040103"/>
                <a:ea typeface="Canva Sans" panose="020B0803030501040103"/>
                <a:cs typeface="Canva Sans" panose="020B0803030501040103"/>
                <a:sym typeface="Canva Sans" panose="020B0803030501040103"/>
              </a:rPr>
              <a:t> recorded and</a:t>
            </a:r>
            <a:endParaRPr lang="en-US" sz="1600">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ct val="100000"/>
              </a:lnSpc>
            </a:pPr>
            <a:r>
              <a:rPr lang="en-US" sz="1600">
                <a:solidFill>
                  <a:srgbClr val="000000"/>
                </a:solidFill>
                <a:latin typeface="Canva Sans" panose="020B0803030501040103"/>
                <a:ea typeface="Canva Sans" panose="020B0803030501040103"/>
                <a:cs typeface="Canva Sans" panose="020B0803030501040103"/>
                <a:sym typeface="Canva Sans" panose="020B0803030501040103"/>
              </a:rPr>
              <a:t> analyzed.</a:t>
            </a:r>
            <a:endParaRPr lang="en-US" sz="1600">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ct val="100000"/>
              </a:lnSpc>
            </a:pPr>
            <a:endParaRPr sz="1200"/>
          </a:p>
        </p:txBody>
      </p:sp>
      <p:sp>
        <p:nvSpPr>
          <p:cNvPr id="40" name="TextBox 40"/>
          <p:cNvSpPr txBox="1"/>
          <p:nvPr/>
        </p:nvSpPr>
        <p:spPr>
          <a:xfrm>
            <a:off x="530480" y="52"/>
            <a:ext cx="3624064" cy="969010"/>
          </a:xfrm>
          <a:prstGeom prst="rect">
            <a:avLst/>
          </a:prstGeom>
        </p:spPr>
        <p:txBody>
          <a:bodyPr lIns="0" tIns="0" rIns="0" bIns="0" rtlCol="0" anchor="t">
            <a:spAutoFit/>
          </a:bodyPr>
          <a:lstStyle/>
          <a:p>
            <a:pPr algn="ctr">
              <a:lnSpc>
                <a:spcPts val="7560"/>
              </a:lnSpc>
              <a:spcBef>
                <a:spcPct val="0"/>
              </a:spcBef>
            </a:pPr>
            <a:r>
              <a:rPr lang="en-US" sz="3600" b="1">
                <a:solidFill>
                  <a:srgbClr val="FFFFFF"/>
                </a:solidFill>
                <a:latin typeface="Canva Sans Bold"/>
                <a:ea typeface="Canva Sans Bold"/>
                <a:cs typeface="Canva Sans Bold"/>
                <a:sym typeface="Canva Sans Bold"/>
              </a:rPr>
              <a:t>METHODOLOGY</a:t>
            </a:r>
            <a:endParaRPr lang="en-US" sz="3600" b="1">
              <a:solidFill>
                <a:srgbClr val="FFFFFF"/>
              </a:solidFill>
              <a:latin typeface="Canva Sans Bold"/>
              <a:ea typeface="Canva Sans Bold"/>
              <a:cs typeface="Canva Sans Bold"/>
              <a:sym typeface="Canva Sans Bold"/>
            </a:endParaRPr>
          </a:p>
        </p:txBody>
      </p:sp>
      <p:sp>
        <p:nvSpPr>
          <p:cNvPr id="41" name="TextBox 41"/>
          <p:cNvSpPr txBox="1"/>
          <p:nvPr/>
        </p:nvSpPr>
        <p:spPr>
          <a:xfrm>
            <a:off x="170143" y="2120366"/>
            <a:ext cx="2172369" cy="538480"/>
          </a:xfrm>
          <a:prstGeom prst="rect">
            <a:avLst/>
          </a:prstGeom>
        </p:spPr>
        <p:txBody>
          <a:bodyPr lIns="0" tIns="0" rIns="0" bIns="0" rtlCol="0" anchor="t">
            <a:spAutoFit/>
          </a:bodyPr>
          <a:lstStyle/>
          <a:p>
            <a:pPr algn="ctr">
              <a:lnSpc>
                <a:spcPts val="4200"/>
              </a:lnSpc>
              <a:spcBef>
                <a:spcPct val="0"/>
              </a:spcBef>
            </a:pPr>
            <a:r>
              <a:rPr lang="en-US" sz="2000" b="1">
                <a:solidFill>
                  <a:srgbClr val="000000"/>
                </a:solidFill>
                <a:latin typeface="Canva Sans Bold"/>
                <a:ea typeface="Canva Sans Bold"/>
                <a:cs typeface="Canva Sans Bold"/>
                <a:sym typeface="Canva Sans Bold"/>
              </a:rPr>
              <a:t>Study Design</a:t>
            </a:r>
            <a:endParaRPr lang="en-US" sz="2000" b="1">
              <a:solidFill>
                <a:srgbClr val="000000"/>
              </a:solidFill>
              <a:latin typeface="Canva Sans Bold"/>
              <a:ea typeface="Canva Sans Bold"/>
              <a:cs typeface="Canva Sans Bold"/>
              <a:sym typeface="Canva Sans Bold"/>
            </a:endParaRPr>
          </a:p>
        </p:txBody>
      </p:sp>
      <p:sp>
        <p:nvSpPr>
          <p:cNvPr id="42" name="TextBox 42"/>
          <p:cNvSpPr txBox="1"/>
          <p:nvPr/>
        </p:nvSpPr>
        <p:spPr>
          <a:xfrm>
            <a:off x="218167" y="2832636"/>
            <a:ext cx="2124345" cy="768985"/>
          </a:xfrm>
          <a:prstGeom prst="rect">
            <a:avLst/>
          </a:prstGeom>
        </p:spPr>
        <p:txBody>
          <a:bodyPr lIns="0" tIns="0" rIns="0" bIns="0" rtlCol="0" anchor="t">
            <a:spAutoFit/>
          </a:bodyPr>
          <a:lstStyle/>
          <a:p>
            <a:pPr algn="ctr">
              <a:lnSpc>
                <a:spcPts val="3000"/>
              </a:lnSpc>
            </a:pPr>
            <a:r>
              <a:rPr lang="en-US" sz="1665">
                <a:solidFill>
                  <a:srgbClr val="000000"/>
                </a:solidFill>
                <a:latin typeface="Canva Sans" panose="020B0803030501040103"/>
                <a:ea typeface="Canva Sans" panose="020B0803030501040103"/>
                <a:cs typeface="Canva Sans" panose="020B0803030501040103"/>
                <a:sym typeface="Canva Sans" panose="020B0803030501040103"/>
              </a:rPr>
              <a:t>A Retrospective </a:t>
            </a:r>
            <a:endParaRPr lang="en-US" sz="1665">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ts val="3000"/>
              </a:lnSpc>
            </a:pPr>
            <a:r>
              <a:rPr lang="en-US" sz="1665">
                <a:solidFill>
                  <a:srgbClr val="000000"/>
                </a:solidFill>
                <a:latin typeface="Canva Sans" panose="020B0803030501040103"/>
                <a:ea typeface="Canva Sans" panose="020B0803030501040103"/>
                <a:cs typeface="Canva Sans" panose="020B0803030501040103"/>
                <a:sym typeface="Canva Sans" panose="020B0803030501040103"/>
              </a:rPr>
              <a:t>cohort study. </a:t>
            </a:r>
            <a:endParaRPr lang="en-US" sz="1665">
              <a:solidFill>
                <a:srgbClr val="000000"/>
              </a:solidFill>
              <a:latin typeface="Canva Sans" panose="020B0803030501040103"/>
              <a:ea typeface="Canva Sans" panose="020B0803030501040103"/>
              <a:cs typeface="Canva Sans" panose="020B0803030501040103"/>
              <a:sym typeface="Canva Sans" panose="020B0803030501040103"/>
            </a:endParaRPr>
          </a:p>
        </p:txBody>
      </p:sp>
      <p:sp>
        <p:nvSpPr>
          <p:cNvPr id="43" name="TextBox 43"/>
          <p:cNvSpPr txBox="1"/>
          <p:nvPr/>
        </p:nvSpPr>
        <p:spPr>
          <a:xfrm>
            <a:off x="2573609" y="2185136"/>
            <a:ext cx="2205889" cy="445770"/>
          </a:xfrm>
          <a:prstGeom prst="rect">
            <a:avLst/>
          </a:prstGeom>
        </p:spPr>
        <p:txBody>
          <a:bodyPr lIns="0" tIns="0" rIns="0" bIns="0" rtlCol="0" anchor="t">
            <a:spAutoFit/>
          </a:bodyPr>
          <a:lstStyle/>
          <a:p>
            <a:pPr algn="ctr">
              <a:lnSpc>
                <a:spcPts val="3480"/>
              </a:lnSpc>
            </a:pPr>
            <a:r>
              <a:rPr lang="en-US" sz="2000" b="1">
                <a:solidFill>
                  <a:srgbClr val="000000"/>
                </a:solidFill>
                <a:latin typeface="Canva Sans Bold"/>
                <a:ea typeface="Canva Sans Bold"/>
                <a:cs typeface="Canva Sans Bold"/>
                <a:sym typeface="Canva Sans Bold"/>
              </a:rPr>
              <a:t>Study Population</a:t>
            </a:r>
            <a:endParaRPr lang="en-US" sz="2000" b="1">
              <a:solidFill>
                <a:srgbClr val="000000"/>
              </a:solidFill>
              <a:latin typeface="Canva Sans Bold"/>
              <a:ea typeface="Canva Sans Bold"/>
              <a:cs typeface="Canva Sans Bold"/>
              <a:sym typeface="Canva Sans Bold"/>
            </a:endParaRPr>
          </a:p>
        </p:txBody>
      </p:sp>
      <p:sp>
        <p:nvSpPr>
          <p:cNvPr id="44" name="TextBox 44"/>
          <p:cNvSpPr txBox="1"/>
          <p:nvPr/>
        </p:nvSpPr>
        <p:spPr>
          <a:xfrm>
            <a:off x="2615565" y="2832735"/>
            <a:ext cx="2095500" cy="2563495"/>
          </a:xfrm>
          <a:prstGeom prst="rect">
            <a:avLst/>
          </a:prstGeom>
        </p:spPr>
        <p:txBody>
          <a:bodyPr lIns="0" tIns="0" rIns="0" bIns="0" rtlCol="0" anchor="t">
            <a:noAutofit/>
          </a:bodyPr>
          <a:lstStyle/>
          <a:p>
            <a:pPr algn="ctr">
              <a:lnSpc>
                <a:spcPct val="100000"/>
              </a:lnSpc>
            </a:pPr>
            <a:r>
              <a:rPr lang="en-US" sz="1665">
                <a:solidFill>
                  <a:srgbClr val="000000"/>
                </a:solidFill>
                <a:latin typeface="Canva Sans" panose="020B0803030501040103"/>
                <a:ea typeface="Canva Sans" panose="020B0803030501040103"/>
                <a:cs typeface="Canva Sans" panose="020B0803030501040103"/>
                <a:sym typeface="Canva Sans" panose="020B0803030501040103"/>
              </a:rPr>
              <a:t>Patients with </a:t>
            </a:r>
            <a:endParaRPr lang="en-US" sz="1665">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ct val="100000"/>
              </a:lnSpc>
            </a:pPr>
            <a:r>
              <a:rPr lang="en-US" sz="1665">
                <a:solidFill>
                  <a:srgbClr val="000000"/>
                </a:solidFill>
                <a:latin typeface="Canva Sans" panose="020B0803030501040103"/>
                <a:ea typeface="Canva Sans" panose="020B0803030501040103"/>
                <a:cs typeface="Canva Sans" panose="020B0803030501040103"/>
                <a:sym typeface="Canva Sans" panose="020B0803030501040103"/>
              </a:rPr>
              <a:t>chronic low back </a:t>
            </a:r>
            <a:endParaRPr lang="en-US" sz="1665">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ct val="100000"/>
              </a:lnSpc>
            </a:pPr>
            <a:r>
              <a:rPr lang="en-US" sz="1665">
                <a:solidFill>
                  <a:srgbClr val="000000"/>
                </a:solidFill>
                <a:latin typeface="Canva Sans" panose="020B0803030501040103"/>
                <a:ea typeface="Canva Sans" panose="020B0803030501040103"/>
                <a:cs typeface="Canva Sans" panose="020B0803030501040103"/>
                <a:sym typeface="Canva Sans" panose="020B0803030501040103"/>
              </a:rPr>
              <a:t>pain secondary to </a:t>
            </a:r>
            <a:endParaRPr lang="en-US" sz="1665">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ct val="100000"/>
              </a:lnSpc>
            </a:pPr>
            <a:r>
              <a:rPr lang="en-US" sz="1665">
                <a:solidFill>
                  <a:srgbClr val="000000"/>
                </a:solidFill>
                <a:latin typeface="Canva Sans" panose="020B0803030501040103"/>
                <a:ea typeface="Canva Sans" panose="020B0803030501040103"/>
                <a:cs typeface="Canva Sans" panose="020B0803030501040103"/>
                <a:sym typeface="Canva Sans" panose="020B0803030501040103"/>
              </a:rPr>
              <a:t>lumbar stenosis, </a:t>
            </a:r>
            <a:endParaRPr lang="en-US" sz="1665">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ct val="100000"/>
              </a:lnSpc>
            </a:pPr>
            <a:r>
              <a:rPr lang="en-US" sz="1665">
                <a:solidFill>
                  <a:srgbClr val="000000"/>
                </a:solidFill>
                <a:latin typeface="Canva Sans" panose="020B0803030501040103"/>
                <a:ea typeface="Canva Sans" panose="020B0803030501040103"/>
                <a:cs typeface="Canva Sans" panose="020B0803030501040103"/>
                <a:sym typeface="Canva Sans" panose="020B0803030501040103"/>
              </a:rPr>
              <a:t>lumbar disc </a:t>
            </a:r>
            <a:endParaRPr lang="en-US" sz="1665">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ct val="100000"/>
              </a:lnSpc>
            </a:pPr>
            <a:r>
              <a:rPr lang="en-US" sz="1665">
                <a:solidFill>
                  <a:srgbClr val="000000"/>
                </a:solidFill>
                <a:latin typeface="Canva Sans" panose="020B0803030501040103"/>
                <a:ea typeface="Canva Sans" panose="020B0803030501040103"/>
                <a:cs typeface="Canva Sans" panose="020B0803030501040103"/>
                <a:sym typeface="Canva Sans" panose="020B0803030501040103"/>
              </a:rPr>
              <a:t>herniation, or </a:t>
            </a:r>
            <a:endParaRPr lang="en-US" sz="1665">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ct val="100000"/>
              </a:lnSpc>
            </a:pPr>
            <a:r>
              <a:rPr lang="en-US" sz="1665">
                <a:solidFill>
                  <a:srgbClr val="000000"/>
                </a:solidFill>
                <a:latin typeface="Canva Sans" panose="020B0803030501040103"/>
                <a:ea typeface="Canva Sans" panose="020B0803030501040103"/>
                <a:cs typeface="Canva Sans" panose="020B0803030501040103"/>
                <a:sym typeface="Canva Sans" panose="020B0803030501040103"/>
              </a:rPr>
              <a:t>degenerative disc</a:t>
            </a:r>
            <a:endParaRPr lang="en-US" sz="1665">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ct val="100000"/>
              </a:lnSpc>
            </a:pPr>
            <a:r>
              <a:rPr lang="en-US" sz="1665">
                <a:solidFill>
                  <a:srgbClr val="000000"/>
                </a:solidFill>
                <a:latin typeface="Canva Sans" panose="020B0803030501040103"/>
                <a:ea typeface="Canva Sans" panose="020B0803030501040103"/>
                <a:cs typeface="Canva Sans" panose="020B0803030501040103"/>
                <a:sym typeface="Canva Sans" panose="020B0803030501040103"/>
              </a:rPr>
              <a:t> disease.</a:t>
            </a:r>
            <a:endParaRPr lang="en-US" sz="1665">
              <a:solidFill>
                <a:srgbClr val="000000"/>
              </a:solidFill>
              <a:latin typeface="Canva Sans" panose="020B0803030501040103"/>
              <a:ea typeface="Canva Sans" panose="020B0803030501040103"/>
              <a:cs typeface="Canva Sans" panose="020B0803030501040103"/>
              <a:sym typeface="Canva Sans" panose="020B0803030501040103"/>
            </a:endParaRPr>
          </a:p>
        </p:txBody>
      </p:sp>
      <p:sp>
        <p:nvSpPr>
          <p:cNvPr id="45" name="TextBox 45"/>
          <p:cNvSpPr txBox="1"/>
          <p:nvPr/>
        </p:nvSpPr>
        <p:spPr>
          <a:xfrm>
            <a:off x="5041832" y="2126716"/>
            <a:ext cx="2057400" cy="538480"/>
          </a:xfrm>
          <a:prstGeom prst="rect">
            <a:avLst/>
          </a:prstGeom>
        </p:spPr>
        <p:txBody>
          <a:bodyPr lIns="0" tIns="0" rIns="0" bIns="0" rtlCol="0" anchor="t">
            <a:spAutoFit/>
          </a:bodyPr>
          <a:lstStyle/>
          <a:p>
            <a:pPr algn="ctr">
              <a:lnSpc>
                <a:spcPts val="4200"/>
              </a:lnSpc>
              <a:spcBef>
                <a:spcPct val="0"/>
              </a:spcBef>
            </a:pPr>
            <a:r>
              <a:rPr lang="en-US" sz="2000" b="1">
                <a:solidFill>
                  <a:srgbClr val="000000"/>
                </a:solidFill>
                <a:latin typeface="Canva Sans Bold"/>
                <a:ea typeface="Canva Sans Bold"/>
                <a:cs typeface="Canva Sans Bold"/>
                <a:sym typeface="Canva Sans Bold"/>
              </a:rPr>
              <a:t>Setting</a:t>
            </a:r>
            <a:endParaRPr lang="en-US" sz="2000" b="1">
              <a:solidFill>
                <a:srgbClr val="000000"/>
              </a:solidFill>
              <a:latin typeface="Canva Sans Bold"/>
              <a:ea typeface="Canva Sans Bold"/>
              <a:cs typeface="Canva Sans Bold"/>
              <a:sym typeface="Canva Sans Bold"/>
            </a:endParaRPr>
          </a:p>
        </p:txBody>
      </p:sp>
      <p:sp>
        <p:nvSpPr>
          <p:cNvPr id="46" name="TextBox 46"/>
          <p:cNvSpPr txBox="1"/>
          <p:nvPr/>
        </p:nvSpPr>
        <p:spPr>
          <a:xfrm>
            <a:off x="5067300" y="2768066"/>
            <a:ext cx="2057400" cy="768985"/>
          </a:xfrm>
          <a:prstGeom prst="rect">
            <a:avLst/>
          </a:prstGeom>
        </p:spPr>
        <p:txBody>
          <a:bodyPr lIns="0" tIns="0" rIns="0" bIns="0" rtlCol="0" anchor="t">
            <a:spAutoFit/>
          </a:bodyPr>
          <a:lstStyle/>
          <a:p>
            <a:pPr algn="ctr">
              <a:lnSpc>
                <a:spcPts val="3000"/>
              </a:lnSpc>
            </a:pPr>
            <a:r>
              <a:rPr lang="en-US" sz="1665">
                <a:solidFill>
                  <a:srgbClr val="000000"/>
                </a:solidFill>
                <a:latin typeface="Canva Sans" panose="020B0803030501040103"/>
                <a:ea typeface="Canva Sans" panose="020B0803030501040103"/>
                <a:cs typeface="Canva Sans" panose="020B0803030501040103"/>
                <a:sym typeface="Canva Sans" panose="020B0803030501040103"/>
              </a:rPr>
              <a:t>Private Hospital in </a:t>
            </a:r>
            <a:endParaRPr lang="en-US" sz="1665">
              <a:solidFill>
                <a:srgbClr val="000000"/>
              </a:solidFill>
              <a:latin typeface="Canva Sans" panose="020B0803030501040103"/>
              <a:ea typeface="Canva Sans" panose="020B0803030501040103"/>
              <a:cs typeface="Canva Sans" panose="020B0803030501040103"/>
              <a:sym typeface="Canva Sans" panose="020B0803030501040103"/>
            </a:endParaRPr>
          </a:p>
          <a:p>
            <a:pPr algn="ctr">
              <a:lnSpc>
                <a:spcPts val="3000"/>
              </a:lnSpc>
            </a:pPr>
            <a:r>
              <a:rPr lang="en-US" sz="1665">
                <a:solidFill>
                  <a:srgbClr val="000000"/>
                </a:solidFill>
                <a:latin typeface="Canva Sans" panose="020B0803030501040103"/>
                <a:ea typeface="Canva Sans" panose="020B0803030501040103"/>
                <a:cs typeface="Canva Sans" panose="020B0803030501040103"/>
                <a:sym typeface="Canva Sans" panose="020B0803030501040103"/>
              </a:rPr>
              <a:t>the Philippines</a:t>
            </a:r>
            <a:endParaRPr lang="en-US" sz="1665">
              <a:solidFill>
                <a:srgbClr val="000000"/>
              </a:solidFill>
              <a:latin typeface="Canva Sans" panose="020B0803030501040103"/>
              <a:ea typeface="Canva Sans" panose="020B0803030501040103"/>
              <a:cs typeface="Canva Sans" panose="020B0803030501040103"/>
              <a:sym typeface="Canva Sans" panose="020B0803030501040103"/>
            </a:endParaRPr>
          </a:p>
        </p:txBody>
      </p:sp>
      <p:sp>
        <p:nvSpPr>
          <p:cNvPr id="47" name="TextBox 47"/>
          <p:cNvSpPr txBox="1"/>
          <p:nvPr/>
        </p:nvSpPr>
        <p:spPr>
          <a:xfrm>
            <a:off x="7522866" y="2126716"/>
            <a:ext cx="2057400" cy="538480"/>
          </a:xfrm>
          <a:prstGeom prst="rect">
            <a:avLst/>
          </a:prstGeom>
        </p:spPr>
        <p:txBody>
          <a:bodyPr lIns="0" tIns="0" rIns="0" bIns="0" rtlCol="0" anchor="t">
            <a:spAutoFit/>
          </a:bodyPr>
          <a:lstStyle/>
          <a:p>
            <a:pPr algn="ctr">
              <a:lnSpc>
                <a:spcPts val="4200"/>
              </a:lnSpc>
              <a:spcBef>
                <a:spcPct val="0"/>
              </a:spcBef>
            </a:pPr>
            <a:r>
              <a:rPr lang="en-US" sz="2000" b="1">
                <a:solidFill>
                  <a:srgbClr val="000000"/>
                </a:solidFill>
                <a:latin typeface="Canva Sans Bold"/>
                <a:ea typeface="Canva Sans Bold"/>
                <a:cs typeface="Canva Sans Bold"/>
                <a:sym typeface="Canva Sans Bold"/>
              </a:rPr>
              <a:t>Sample size</a:t>
            </a:r>
            <a:endParaRPr lang="en-US" sz="2000" b="1">
              <a:solidFill>
                <a:srgbClr val="000000"/>
              </a:solidFill>
              <a:latin typeface="Canva Sans Bold"/>
              <a:ea typeface="Canva Sans Bold"/>
              <a:cs typeface="Canva Sans Bold"/>
              <a:sym typeface="Canva Sans Bold"/>
            </a:endParaRPr>
          </a:p>
        </p:txBody>
      </p:sp>
      <p:sp>
        <p:nvSpPr>
          <p:cNvPr id="48" name="TextBox 48"/>
          <p:cNvSpPr txBox="1"/>
          <p:nvPr/>
        </p:nvSpPr>
        <p:spPr>
          <a:xfrm>
            <a:off x="7453016" y="2710916"/>
            <a:ext cx="2201523" cy="448310"/>
          </a:xfrm>
          <a:prstGeom prst="rect">
            <a:avLst/>
          </a:prstGeom>
        </p:spPr>
        <p:txBody>
          <a:bodyPr lIns="0" tIns="0" rIns="0" bIns="0" rtlCol="0" anchor="t">
            <a:spAutoFit/>
          </a:bodyPr>
          <a:lstStyle/>
          <a:p>
            <a:pPr algn="ctr">
              <a:lnSpc>
                <a:spcPts val="3500"/>
              </a:lnSpc>
              <a:spcBef>
                <a:spcPct val="0"/>
              </a:spcBef>
            </a:pPr>
            <a:r>
              <a:rPr lang="en-US" sz="1665">
                <a:solidFill>
                  <a:srgbClr val="000000"/>
                </a:solidFill>
                <a:latin typeface="Canva Sans" panose="020B0803030501040103"/>
                <a:ea typeface="Canva Sans" panose="020B0803030501040103"/>
                <a:cs typeface="Canva Sans" panose="020B0803030501040103"/>
                <a:sym typeface="Canva Sans" panose="020B0803030501040103"/>
              </a:rPr>
              <a:t> 56 patients</a:t>
            </a:r>
            <a:endParaRPr lang="en-US" sz="1665">
              <a:solidFill>
                <a:srgbClr val="000000"/>
              </a:solidFill>
              <a:latin typeface="Canva Sans" panose="020B0803030501040103"/>
              <a:ea typeface="Canva Sans" panose="020B0803030501040103"/>
              <a:cs typeface="Canva Sans" panose="020B0803030501040103"/>
              <a:sym typeface="Canva Sans" panose="020B0803030501040103"/>
            </a:endParaRPr>
          </a:p>
        </p:txBody>
      </p:sp>
      <p:grpSp>
        <p:nvGrpSpPr>
          <p:cNvPr id="49" name="Group 49"/>
          <p:cNvGrpSpPr/>
          <p:nvPr/>
        </p:nvGrpSpPr>
        <p:grpSpPr>
          <a:xfrm rot="0">
            <a:off x="4743097" y="3083717"/>
            <a:ext cx="326347" cy="326347"/>
            <a:chOff x="0" y="0"/>
            <a:chExt cx="812800" cy="812800"/>
          </a:xfrm>
        </p:grpSpPr>
        <p:sp>
          <p:nvSpPr>
            <p:cNvPr id="50" name="Freeform 50"/>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97B2"/>
            </a:solidFill>
          </p:spPr>
        </p:sp>
        <p:sp>
          <p:nvSpPr>
            <p:cNvPr id="51" name="TextBox 51"/>
            <p:cNvSpPr txBox="1"/>
            <p:nvPr/>
          </p:nvSpPr>
          <p:spPr>
            <a:xfrm>
              <a:off x="0" y="165100"/>
              <a:ext cx="711200" cy="444500"/>
            </a:xfrm>
            <a:prstGeom prst="rect">
              <a:avLst/>
            </a:prstGeom>
          </p:spPr>
          <p:txBody>
            <a:bodyPr lIns="33866" tIns="33866" rIns="33866" bIns="33866" rtlCol="0" anchor="ctr"/>
            <a:lstStyle/>
            <a:p>
              <a:pPr algn="ctr">
                <a:lnSpc>
                  <a:spcPts val="2660"/>
                </a:lnSpc>
              </a:pPr>
              <a:endParaRPr sz="1200"/>
            </a:p>
          </p:txBody>
        </p:sp>
      </p:grpSp>
      <p:grpSp>
        <p:nvGrpSpPr>
          <p:cNvPr id="52" name="Group 52"/>
          <p:cNvGrpSpPr/>
          <p:nvPr/>
        </p:nvGrpSpPr>
        <p:grpSpPr>
          <a:xfrm rot="0">
            <a:off x="7157379" y="3062551"/>
            <a:ext cx="326347" cy="326347"/>
            <a:chOff x="0" y="0"/>
            <a:chExt cx="812800" cy="812800"/>
          </a:xfrm>
        </p:grpSpPr>
        <p:sp>
          <p:nvSpPr>
            <p:cNvPr id="53" name="Freeform 53"/>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97B2"/>
            </a:solidFill>
          </p:spPr>
        </p:sp>
        <p:sp>
          <p:nvSpPr>
            <p:cNvPr id="54" name="TextBox 54"/>
            <p:cNvSpPr txBox="1"/>
            <p:nvPr/>
          </p:nvSpPr>
          <p:spPr>
            <a:xfrm>
              <a:off x="0" y="165100"/>
              <a:ext cx="711200" cy="444500"/>
            </a:xfrm>
            <a:prstGeom prst="rect">
              <a:avLst/>
            </a:prstGeom>
          </p:spPr>
          <p:txBody>
            <a:bodyPr lIns="33866" tIns="33866" rIns="33866" bIns="33866" rtlCol="0" anchor="ctr"/>
            <a:lstStyle/>
            <a:p>
              <a:pPr algn="ctr">
                <a:lnSpc>
                  <a:spcPts val="2660"/>
                </a:lnSpc>
              </a:pPr>
              <a:endParaRPr sz="1200"/>
            </a:p>
          </p:txBody>
        </p:sp>
      </p:grpSp>
      <p:sp>
        <p:nvSpPr>
          <p:cNvPr id="55" name="TextBox 55"/>
          <p:cNvSpPr txBox="1"/>
          <p:nvPr/>
        </p:nvSpPr>
        <p:spPr>
          <a:xfrm>
            <a:off x="9922202" y="2134336"/>
            <a:ext cx="2099655" cy="538480"/>
          </a:xfrm>
          <a:prstGeom prst="rect">
            <a:avLst/>
          </a:prstGeom>
        </p:spPr>
        <p:txBody>
          <a:bodyPr lIns="0" tIns="0" rIns="0" bIns="0" rtlCol="0" anchor="t">
            <a:spAutoFit/>
          </a:bodyPr>
          <a:lstStyle/>
          <a:p>
            <a:pPr algn="ctr">
              <a:lnSpc>
                <a:spcPts val="4200"/>
              </a:lnSpc>
              <a:spcBef>
                <a:spcPct val="0"/>
              </a:spcBef>
            </a:pPr>
            <a:r>
              <a:rPr lang="en-US" sz="2000" b="1">
                <a:solidFill>
                  <a:srgbClr val="000000"/>
                </a:solidFill>
                <a:latin typeface="Canva Sans Bold"/>
                <a:ea typeface="Canva Sans Bold"/>
                <a:cs typeface="Canva Sans Bold"/>
                <a:sym typeface="Canva Sans Bold"/>
              </a:rPr>
              <a:t>Data Collection</a:t>
            </a:r>
            <a:endParaRPr lang="en-US" sz="2000" b="1">
              <a:solidFill>
                <a:srgbClr val="000000"/>
              </a:solidFill>
              <a:latin typeface="Canva Sans Bold"/>
              <a:ea typeface="Canva Sans Bold"/>
              <a:cs typeface="Canva Sans Bold"/>
              <a:sym typeface="Canva Sans Bold"/>
            </a:endParaRPr>
          </a:p>
        </p:txBody>
      </p:sp>
      <p:grpSp>
        <p:nvGrpSpPr>
          <p:cNvPr id="56" name="Group 56"/>
          <p:cNvGrpSpPr/>
          <p:nvPr/>
        </p:nvGrpSpPr>
        <p:grpSpPr>
          <a:xfrm rot="0">
            <a:off x="10453595" y="1074726"/>
            <a:ext cx="994615" cy="926777"/>
            <a:chOff x="0" y="0"/>
            <a:chExt cx="812800" cy="757362"/>
          </a:xfrm>
        </p:grpSpPr>
        <p:sp>
          <p:nvSpPr>
            <p:cNvPr id="57" name="Freeform 57"/>
            <p:cNvSpPr/>
            <p:nvPr/>
          </p:nvSpPr>
          <p:spPr>
            <a:xfrm>
              <a:off x="0" y="0"/>
              <a:ext cx="812800" cy="757362"/>
            </a:xfrm>
            <a:custGeom>
              <a:avLst/>
              <a:gdLst/>
              <a:ahLst/>
              <a:cxnLst/>
              <a:rect l="l" t="t" r="r" b="b"/>
              <a:pathLst>
                <a:path w="812800" h="757362">
                  <a:moveTo>
                    <a:pt x="406400" y="0"/>
                  </a:moveTo>
                  <a:cubicBezTo>
                    <a:pt x="181951" y="0"/>
                    <a:pt x="0" y="169541"/>
                    <a:pt x="0" y="378681"/>
                  </a:cubicBezTo>
                  <a:cubicBezTo>
                    <a:pt x="0" y="587821"/>
                    <a:pt x="181951" y="757362"/>
                    <a:pt x="406400" y="757362"/>
                  </a:cubicBezTo>
                  <a:cubicBezTo>
                    <a:pt x="630849" y="757362"/>
                    <a:pt x="812800" y="587821"/>
                    <a:pt x="812800" y="378681"/>
                  </a:cubicBezTo>
                  <a:cubicBezTo>
                    <a:pt x="812800" y="169541"/>
                    <a:pt x="630849" y="0"/>
                    <a:pt x="406400" y="0"/>
                  </a:cubicBezTo>
                  <a:close/>
                </a:path>
              </a:pathLst>
            </a:custGeom>
            <a:solidFill>
              <a:srgbClr val="F4E9F0"/>
            </a:solidFill>
            <a:ln w="38100" cap="sq">
              <a:solidFill>
                <a:srgbClr val="0097B2"/>
              </a:solidFill>
              <a:prstDash val="solid"/>
              <a:miter/>
            </a:ln>
          </p:spPr>
        </p:sp>
        <p:sp>
          <p:nvSpPr>
            <p:cNvPr id="58" name="TextBox 58"/>
            <p:cNvSpPr txBox="1"/>
            <p:nvPr/>
          </p:nvSpPr>
          <p:spPr>
            <a:xfrm>
              <a:off x="76200" y="32903"/>
              <a:ext cx="660400" cy="653457"/>
            </a:xfrm>
            <a:prstGeom prst="rect">
              <a:avLst/>
            </a:prstGeom>
          </p:spPr>
          <p:txBody>
            <a:bodyPr lIns="33866" tIns="33866" rIns="33866" bIns="33866" rtlCol="0" anchor="ctr"/>
            <a:lstStyle/>
            <a:p>
              <a:pPr algn="ctr">
                <a:lnSpc>
                  <a:spcPts val="2660"/>
                </a:lnSpc>
                <a:spcBef>
                  <a:spcPct val="0"/>
                </a:spcBef>
              </a:pPr>
              <a:endParaRPr sz="1200"/>
            </a:p>
          </p:txBody>
        </p:sp>
      </p:grpSp>
      <p:sp>
        <p:nvSpPr>
          <p:cNvPr id="59" name="Freeform 59"/>
          <p:cNvSpPr/>
          <p:nvPr/>
        </p:nvSpPr>
        <p:spPr>
          <a:xfrm>
            <a:off x="10727689" y="1293459"/>
            <a:ext cx="495321" cy="462000"/>
          </a:xfrm>
          <a:custGeom>
            <a:avLst/>
            <a:gdLst/>
            <a:ahLst/>
            <a:cxnLst/>
            <a:rect l="l" t="t" r="r" b="b"/>
            <a:pathLst>
              <a:path w="742982" h="693000">
                <a:moveTo>
                  <a:pt x="0" y="0"/>
                </a:moveTo>
                <a:lnTo>
                  <a:pt x="742983" y="0"/>
                </a:lnTo>
                <a:lnTo>
                  <a:pt x="742983" y="692999"/>
                </a:lnTo>
                <a:lnTo>
                  <a:pt x="0" y="6929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60" name="Group 60"/>
          <p:cNvGrpSpPr/>
          <p:nvPr/>
        </p:nvGrpSpPr>
        <p:grpSpPr>
          <a:xfrm rot="0">
            <a:off x="9608556" y="3079484"/>
            <a:ext cx="326347" cy="326347"/>
            <a:chOff x="0" y="0"/>
            <a:chExt cx="812800" cy="812800"/>
          </a:xfrm>
        </p:grpSpPr>
        <p:sp>
          <p:nvSpPr>
            <p:cNvPr id="61" name="Freeform 61"/>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97B2"/>
            </a:solidFill>
          </p:spPr>
        </p:sp>
        <p:sp>
          <p:nvSpPr>
            <p:cNvPr id="62" name="TextBox 62"/>
            <p:cNvSpPr txBox="1"/>
            <p:nvPr/>
          </p:nvSpPr>
          <p:spPr>
            <a:xfrm>
              <a:off x="0" y="165100"/>
              <a:ext cx="711200" cy="444500"/>
            </a:xfrm>
            <a:prstGeom prst="rect">
              <a:avLst/>
            </a:prstGeom>
          </p:spPr>
          <p:txBody>
            <a:bodyPr lIns="33866" tIns="33866" rIns="33866" bIns="33866" rtlCol="0" anchor="ctr"/>
            <a:lstStyle/>
            <a:p>
              <a:pPr algn="ctr">
                <a:lnSpc>
                  <a:spcPts val="2660"/>
                </a:lnSpc>
              </a:pPr>
              <a:endParaRPr sz="120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70143" y="1698183"/>
            <a:ext cx="3291776" cy="3291776"/>
          </a:xfrm>
          <a:custGeom>
            <a:avLst/>
            <a:gdLst/>
            <a:ahLst/>
            <a:cxnLst/>
            <a:rect l="l" t="t" r="r" b="b"/>
            <a:pathLst>
              <a:path w="4937664" h="4937664">
                <a:moveTo>
                  <a:pt x="0" y="0"/>
                </a:moveTo>
                <a:lnTo>
                  <a:pt x="4937664" y="0"/>
                </a:lnTo>
                <a:lnTo>
                  <a:pt x="4937664" y="4937664"/>
                </a:lnTo>
                <a:lnTo>
                  <a:pt x="0" y="4937664"/>
                </a:lnTo>
                <a:lnTo>
                  <a:pt x="0" y="0"/>
                </a:lnTo>
                <a:close/>
              </a:path>
            </a:pathLst>
          </a:custGeom>
          <a:blipFill>
            <a:blip r:embed="rId1"/>
            <a:stretch>
              <a:fillRect/>
            </a:stretch>
          </a:blipFill>
        </p:spPr>
      </p:sp>
      <p:sp>
        <p:nvSpPr>
          <p:cNvPr id="6" name="Freeform 6"/>
          <p:cNvSpPr/>
          <p:nvPr/>
        </p:nvSpPr>
        <p:spPr>
          <a:xfrm>
            <a:off x="2961349" y="1723655"/>
            <a:ext cx="3410691" cy="3410691"/>
          </a:xfrm>
          <a:custGeom>
            <a:avLst/>
            <a:gdLst/>
            <a:ahLst/>
            <a:cxnLst/>
            <a:rect l="l" t="t" r="r" b="b"/>
            <a:pathLst>
              <a:path w="5116037" h="5116037">
                <a:moveTo>
                  <a:pt x="0" y="0"/>
                </a:moveTo>
                <a:lnTo>
                  <a:pt x="5116036" y="0"/>
                </a:lnTo>
                <a:lnTo>
                  <a:pt x="5116036" y="5116036"/>
                </a:lnTo>
                <a:lnTo>
                  <a:pt x="0" y="5116036"/>
                </a:lnTo>
                <a:lnTo>
                  <a:pt x="0" y="0"/>
                </a:lnTo>
                <a:close/>
              </a:path>
            </a:pathLst>
          </a:custGeom>
          <a:blipFill>
            <a:blip r:embed="rId2"/>
            <a:stretch>
              <a:fillRect/>
            </a:stretch>
          </a:blipFill>
        </p:spPr>
      </p:sp>
      <p:sp>
        <p:nvSpPr>
          <p:cNvPr id="7" name="Freeform 7"/>
          <p:cNvSpPr/>
          <p:nvPr/>
        </p:nvSpPr>
        <p:spPr>
          <a:xfrm>
            <a:off x="5910960" y="1698183"/>
            <a:ext cx="3410691" cy="3410691"/>
          </a:xfrm>
          <a:custGeom>
            <a:avLst/>
            <a:gdLst/>
            <a:ahLst/>
            <a:cxnLst/>
            <a:rect l="l" t="t" r="r" b="b"/>
            <a:pathLst>
              <a:path w="5116037" h="5116037">
                <a:moveTo>
                  <a:pt x="0" y="0"/>
                </a:moveTo>
                <a:lnTo>
                  <a:pt x="5116036" y="0"/>
                </a:lnTo>
                <a:lnTo>
                  <a:pt x="5116036" y="5116036"/>
                </a:lnTo>
                <a:lnTo>
                  <a:pt x="0" y="5116036"/>
                </a:lnTo>
                <a:lnTo>
                  <a:pt x="0" y="0"/>
                </a:lnTo>
                <a:close/>
              </a:path>
            </a:pathLst>
          </a:custGeom>
          <a:blipFill>
            <a:blip r:embed="rId3"/>
            <a:stretch>
              <a:fillRect/>
            </a:stretch>
          </a:blipFill>
        </p:spPr>
      </p:sp>
      <p:sp>
        <p:nvSpPr>
          <p:cNvPr id="8" name="Freeform 8"/>
          <p:cNvSpPr/>
          <p:nvPr/>
        </p:nvSpPr>
        <p:spPr>
          <a:xfrm>
            <a:off x="8781309" y="1723655"/>
            <a:ext cx="3410691" cy="3410691"/>
          </a:xfrm>
          <a:custGeom>
            <a:avLst/>
            <a:gdLst/>
            <a:ahLst/>
            <a:cxnLst/>
            <a:rect l="l" t="t" r="r" b="b"/>
            <a:pathLst>
              <a:path w="5116037" h="5116037">
                <a:moveTo>
                  <a:pt x="0" y="0"/>
                </a:moveTo>
                <a:lnTo>
                  <a:pt x="5116037" y="0"/>
                </a:lnTo>
                <a:lnTo>
                  <a:pt x="5116037" y="5116036"/>
                </a:lnTo>
                <a:lnTo>
                  <a:pt x="0" y="5116036"/>
                </a:lnTo>
                <a:lnTo>
                  <a:pt x="0" y="0"/>
                </a:lnTo>
                <a:close/>
              </a:path>
            </a:pathLst>
          </a:custGeom>
          <a:blipFill>
            <a:blip r:embed="rId4"/>
            <a:stretch>
              <a:fillRect/>
            </a:stretch>
          </a:blipFill>
        </p:spPr>
      </p:sp>
      <p:sp>
        <p:nvSpPr>
          <p:cNvPr id="9" name="TextBox 9"/>
          <p:cNvSpPr txBox="1"/>
          <p:nvPr/>
        </p:nvSpPr>
        <p:spPr>
          <a:xfrm>
            <a:off x="435843" y="52"/>
            <a:ext cx="6760759" cy="969010"/>
          </a:xfrm>
          <a:prstGeom prst="rect">
            <a:avLst/>
          </a:prstGeom>
        </p:spPr>
        <p:txBody>
          <a:bodyPr lIns="0" tIns="0" rIns="0" bIns="0" rtlCol="0" anchor="t">
            <a:spAutoFit/>
          </a:bodyPr>
          <a:lstStyle/>
          <a:p>
            <a:pPr algn="ctr">
              <a:lnSpc>
                <a:spcPts val="7560"/>
              </a:lnSpc>
              <a:spcBef>
                <a:spcPct val="0"/>
              </a:spcBef>
            </a:pPr>
            <a:r>
              <a:rPr lang="en-US" sz="3600" b="1">
                <a:solidFill>
                  <a:srgbClr val="FFFFFF"/>
                </a:solidFill>
                <a:latin typeface="Canva Sans Bold"/>
                <a:ea typeface="Canva Sans Bold"/>
                <a:cs typeface="Canva Sans Bold"/>
                <a:sym typeface="Canva Sans Bold"/>
              </a:rPr>
              <a:t>RESULTS - Demographics</a:t>
            </a:r>
            <a:endParaRPr lang="en-US" sz="3600" b="1">
              <a:solidFill>
                <a:srgbClr val="FFFFFF"/>
              </a:solidFill>
              <a:latin typeface="Canva Sans Bold"/>
              <a:ea typeface="Canva Sans Bold"/>
              <a:cs typeface="Canva Sans Bold"/>
              <a:sym typeface="Canva Sans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70143" y="1058195"/>
            <a:ext cx="5259331" cy="3730837"/>
          </a:xfrm>
          <a:custGeom>
            <a:avLst/>
            <a:gdLst/>
            <a:ahLst/>
            <a:cxnLst/>
            <a:rect l="l" t="t" r="r" b="b"/>
            <a:pathLst>
              <a:path w="7888996" h="5596256">
                <a:moveTo>
                  <a:pt x="0" y="0"/>
                </a:moveTo>
                <a:lnTo>
                  <a:pt x="7888996" y="0"/>
                </a:lnTo>
                <a:lnTo>
                  <a:pt x="7888996" y="5596256"/>
                </a:lnTo>
                <a:lnTo>
                  <a:pt x="0" y="5596256"/>
                </a:lnTo>
                <a:lnTo>
                  <a:pt x="0" y="0"/>
                </a:lnTo>
                <a:close/>
              </a:path>
            </a:pathLst>
          </a:custGeom>
          <a:blipFill>
            <a:blip r:embed="rId1"/>
            <a:stretch>
              <a:fillRect/>
            </a:stretch>
          </a:blipFill>
        </p:spPr>
      </p:sp>
      <p:sp>
        <p:nvSpPr>
          <p:cNvPr id="6" name="Freeform 6"/>
          <p:cNvSpPr/>
          <p:nvPr/>
        </p:nvSpPr>
        <p:spPr>
          <a:xfrm>
            <a:off x="5789368" y="1058195"/>
            <a:ext cx="6232489" cy="3730837"/>
          </a:xfrm>
          <a:custGeom>
            <a:avLst/>
            <a:gdLst/>
            <a:ahLst/>
            <a:cxnLst/>
            <a:rect l="l" t="t" r="r" b="b"/>
            <a:pathLst>
              <a:path w="9348734" h="5596256">
                <a:moveTo>
                  <a:pt x="0" y="0"/>
                </a:moveTo>
                <a:lnTo>
                  <a:pt x="9348734" y="0"/>
                </a:lnTo>
                <a:lnTo>
                  <a:pt x="9348734" y="5596256"/>
                </a:lnTo>
                <a:lnTo>
                  <a:pt x="0" y="5596256"/>
                </a:lnTo>
                <a:lnTo>
                  <a:pt x="0" y="0"/>
                </a:lnTo>
                <a:close/>
              </a:path>
            </a:pathLst>
          </a:custGeom>
          <a:blipFill>
            <a:blip r:embed="rId2"/>
            <a:stretch>
              <a:fillRect/>
            </a:stretch>
          </a:blipFill>
        </p:spPr>
      </p:sp>
      <p:sp>
        <p:nvSpPr>
          <p:cNvPr id="7" name="TextBox 7"/>
          <p:cNvSpPr txBox="1"/>
          <p:nvPr/>
        </p:nvSpPr>
        <p:spPr>
          <a:xfrm>
            <a:off x="522203" y="52"/>
            <a:ext cx="7903759" cy="969010"/>
          </a:xfrm>
          <a:prstGeom prst="rect">
            <a:avLst/>
          </a:prstGeom>
        </p:spPr>
        <p:txBody>
          <a:bodyPr lIns="0" tIns="0" rIns="0" bIns="0" rtlCol="0" anchor="t">
            <a:spAutoFit/>
          </a:bodyPr>
          <a:lstStyle/>
          <a:p>
            <a:pPr algn="l">
              <a:lnSpc>
                <a:spcPts val="7560"/>
              </a:lnSpc>
              <a:spcBef>
                <a:spcPct val="0"/>
              </a:spcBef>
            </a:pPr>
            <a:r>
              <a:rPr lang="en-US" sz="3600" b="1">
                <a:solidFill>
                  <a:srgbClr val="FFFFFF"/>
                </a:solidFill>
                <a:latin typeface="Canva Sans Bold"/>
                <a:ea typeface="Canva Sans Bold"/>
                <a:cs typeface="Canva Sans Bold"/>
                <a:sym typeface="Canva Sans Bold"/>
              </a:rPr>
              <a:t>RESULTS - Clinical Outcomes</a:t>
            </a:r>
            <a:endParaRPr lang="en-US" sz="3600" b="1">
              <a:solidFill>
                <a:srgbClr val="FFFFFF"/>
              </a:solidFill>
              <a:latin typeface="Canva Sans Bold"/>
              <a:ea typeface="Canva Sans Bold"/>
              <a:cs typeface="Canva Sans Bold"/>
              <a:sym typeface="Canva Sans Bold"/>
            </a:endParaRPr>
          </a:p>
        </p:txBody>
      </p:sp>
      <p:sp>
        <p:nvSpPr>
          <p:cNvPr id="8" name="TextBox 8"/>
          <p:cNvSpPr txBox="1"/>
          <p:nvPr/>
        </p:nvSpPr>
        <p:spPr>
          <a:xfrm>
            <a:off x="170143" y="5189083"/>
            <a:ext cx="11851715" cy="1076960"/>
          </a:xfrm>
          <a:prstGeom prst="rect">
            <a:avLst/>
          </a:prstGeom>
        </p:spPr>
        <p:txBody>
          <a:bodyPr lIns="0" tIns="0" rIns="0" bIns="0" rtlCol="0" anchor="t">
            <a:spAutoFit/>
          </a:bodyPr>
          <a:lstStyle/>
          <a:p>
            <a:pPr algn="just">
              <a:lnSpc>
                <a:spcPct val="100000"/>
              </a:lnSpc>
            </a:pPr>
            <a:r>
              <a:rPr lang="en-US" sz="1400" b="1">
                <a:solidFill>
                  <a:srgbClr val="000000"/>
                </a:solidFill>
                <a:latin typeface="Barlow Medium"/>
                <a:ea typeface="Barlow Medium"/>
                <a:cs typeface="Barlow Medium"/>
                <a:sym typeface="Barlow Medium"/>
              </a:rPr>
              <a:t>All groups demonstrated significant improvements in pain and functional status after UBE. Patients with lumbar disc herniation achieved the greatest immediate reduction in Numerical rating scale score and ODI scores, while those with degenerative disc disease showed the most sustained long-term improvement. Patients with lumbar stenosis had steady but gradual functional gains. The overall complication rate was 8.9% (5 of 56 cases), consisting of one reoperation, one case of hamstring tightness, one case of dorsiflexion weakness, one nerve injury, and one pneumonia-related mortality. Most complications were minor and manageable.</a:t>
            </a:r>
            <a:endParaRPr lang="en-US" sz="1400" b="1">
              <a:solidFill>
                <a:srgbClr val="000000"/>
              </a:solidFill>
              <a:latin typeface="Barlow Medium"/>
              <a:ea typeface="Barlow Medium"/>
              <a:cs typeface="Barlow Medium"/>
              <a:sym typeface="Barlow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59639" y="1103964"/>
            <a:ext cx="9282125" cy="5569275"/>
          </a:xfrm>
          <a:custGeom>
            <a:avLst/>
            <a:gdLst/>
            <a:ahLst/>
            <a:cxnLst/>
            <a:rect l="l" t="t" r="r" b="b"/>
            <a:pathLst>
              <a:path w="13923187" h="8353912">
                <a:moveTo>
                  <a:pt x="0" y="0"/>
                </a:moveTo>
                <a:lnTo>
                  <a:pt x="13923186" y="0"/>
                </a:lnTo>
                <a:lnTo>
                  <a:pt x="13923186" y="8353912"/>
                </a:lnTo>
                <a:lnTo>
                  <a:pt x="0" y="8353912"/>
                </a:lnTo>
                <a:lnTo>
                  <a:pt x="0" y="0"/>
                </a:lnTo>
                <a:close/>
              </a:path>
            </a:pathLst>
          </a:custGeom>
          <a:blipFill>
            <a:blip r:embed="rId1"/>
            <a:stretch>
              <a:fillRect/>
            </a:stretch>
          </a:blipFill>
        </p:spPr>
      </p:sp>
      <p:sp>
        <p:nvSpPr>
          <p:cNvPr id="6" name="TextBox 6"/>
          <p:cNvSpPr txBox="1"/>
          <p:nvPr/>
        </p:nvSpPr>
        <p:spPr>
          <a:xfrm>
            <a:off x="522203" y="52"/>
            <a:ext cx="7903759" cy="969010"/>
          </a:xfrm>
          <a:prstGeom prst="rect">
            <a:avLst/>
          </a:prstGeom>
        </p:spPr>
        <p:txBody>
          <a:bodyPr lIns="0" tIns="0" rIns="0" bIns="0" rtlCol="0" anchor="t">
            <a:spAutoFit/>
          </a:bodyPr>
          <a:lstStyle/>
          <a:p>
            <a:pPr algn="l">
              <a:lnSpc>
                <a:spcPts val="7560"/>
              </a:lnSpc>
              <a:spcBef>
                <a:spcPct val="0"/>
              </a:spcBef>
            </a:pPr>
            <a:r>
              <a:rPr lang="en-US" sz="3600" b="1">
                <a:solidFill>
                  <a:srgbClr val="FFFFFF"/>
                </a:solidFill>
                <a:latin typeface="Canva Sans Bold"/>
                <a:ea typeface="Canva Sans Bold"/>
                <a:cs typeface="Canva Sans Bold"/>
                <a:sym typeface="Canva Sans Bold"/>
              </a:rPr>
              <a:t>Complications</a:t>
            </a:r>
            <a:endParaRPr lang="en-US" sz="3600" b="1">
              <a:solidFill>
                <a:srgbClr val="FFFFFF"/>
              </a:solidFill>
              <a:latin typeface="Canva Sans Bold"/>
              <a:ea typeface="Canva Sans Bold"/>
              <a:cs typeface="Canva Sans Bold"/>
              <a:sym typeface="Canva Sans Bold"/>
            </a:endParaRPr>
          </a:p>
        </p:txBody>
      </p:sp>
      <p:grpSp>
        <p:nvGrpSpPr>
          <p:cNvPr id="7" name="Group 7"/>
          <p:cNvGrpSpPr/>
          <p:nvPr/>
        </p:nvGrpSpPr>
        <p:grpSpPr>
          <a:xfrm rot="0">
            <a:off x="2280920" y="5771515"/>
            <a:ext cx="3573780" cy="727710"/>
            <a:chOff x="0" y="0"/>
            <a:chExt cx="93550472" cy="15257036"/>
          </a:xfrm>
        </p:grpSpPr>
        <p:sp>
          <p:nvSpPr>
            <p:cNvPr id="8" name="Freeform 8"/>
            <p:cNvSpPr/>
            <p:nvPr/>
          </p:nvSpPr>
          <p:spPr>
            <a:xfrm>
              <a:off x="10160" y="16510"/>
              <a:ext cx="93527610" cy="15229096"/>
            </a:xfrm>
            <a:custGeom>
              <a:avLst/>
              <a:gdLst/>
              <a:ahLst/>
              <a:cxnLst/>
              <a:rect l="l" t="t" r="r" b="b"/>
              <a:pathLst>
                <a:path w="93527610" h="15229096">
                  <a:moveTo>
                    <a:pt x="93527610" y="15229096"/>
                  </a:moveTo>
                  <a:lnTo>
                    <a:pt x="0" y="15221476"/>
                  </a:lnTo>
                  <a:lnTo>
                    <a:pt x="0" y="5295075"/>
                  </a:lnTo>
                  <a:lnTo>
                    <a:pt x="17780" y="19050"/>
                  </a:lnTo>
                  <a:lnTo>
                    <a:pt x="46641284" y="0"/>
                  </a:lnTo>
                  <a:lnTo>
                    <a:pt x="93508560" y="5080"/>
                  </a:lnTo>
                  <a:close/>
                </a:path>
              </a:pathLst>
            </a:custGeom>
            <a:solidFill>
              <a:srgbClr val="F4E9F0"/>
            </a:solidFill>
          </p:spPr>
        </p:sp>
        <p:sp>
          <p:nvSpPr>
            <p:cNvPr id="9" name="Freeform 9"/>
            <p:cNvSpPr/>
            <p:nvPr/>
          </p:nvSpPr>
          <p:spPr>
            <a:xfrm>
              <a:off x="-215" y="0"/>
              <a:ext cx="93551955" cy="15255061"/>
            </a:xfrm>
            <a:custGeom>
              <a:avLst/>
              <a:gdLst/>
              <a:ahLst/>
              <a:cxnLst/>
              <a:rect l="l" t="t" r="r" b="b"/>
              <a:pathLst>
                <a:path w="93551955" h="15255061">
                  <a:moveTo>
                    <a:pt x="93518935" y="21590"/>
                  </a:moveTo>
                  <a:cubicBezTo>
                    <a:pt x="93520206" y="34290"/>
                    <a:pt x="93520206" y="44450"/>
                    <a:pt x="93521477" y="54610"/>
                  </a:cubicBezTo>
                  <a:cubicBezTo>
                    <a:pt x="93524020" y="298442"/>
                    <a:pt x="93525285" y="637496"/>
                    <a:pt x="93527827" y="964440"/>
                  </a:cubicBezTo>
                  <a:cubicBezTo>
                    <a:pt x="93527827" y="1436692"/>
                    <a:pt x="93540527" y="10748545"/>
                    <a:pt x="93546877" y="11220796"/>
                  </a:cubicBezTo>
                  <a:cubicBezTo>
                    <a:pt x="93553227" y="11935230"/>
                    <a:pt x="93549420" y="12661772"/>
                    <a:pt x="93549420" y="13376205"/>
                  </a:cubicBezTo>
                  <a:cubicBezTo>
                    <a:pt x="93549420" y="14005875"/>
                    <a:pt x="93550685" y="14587110"/>
                    <a:pt x="93551956" y="15194806"/>
                  </a:cubicBezTo>
                  <a:cubicBezTo>
                    <a:pt x="93551956" y="15216397"/>
                    <a:pt x="93551956" y="15230366"/>
                    <a:pt x="93551956" y="15254497"/>
                  </a:cubicBezTo>
                  <a:cubicBezTo>
                    <a:pt x="93529098" y="15254497"/>
                    <a:pt x="93508777" y="15255766"/>
                    <a:pt x="93190570" y="15254497"/>
                  </a:cubicBezTo>
                  <a:cubicBezTo>
                    <a:pt x="88373636" y="15249416"/>
                    <a:pt x="83482605" y="15255766"/>
                    <a:pt x="78665683" y="15250686"/>
                  </a:cubicBezTo>
                  <a:cubicBezTo>
                    <a:pt x="75775528" y="15246876"/>
                    <a:pt x="72959483" y="15249416"/>
                    <a:pt x="70069327" y="15246876"/>
                  </a:cubicBezTo>
                  <a:cubicBezTo>
                    <a:pt x="68735406" y="15245606"/>
                    <a:pt x="67401490" y="15244336"/>
                    <a:pt x="66067568" y="15243066"/>
                  </a:cubicBezTo>
                  <a:cubicBezTo>
                    <a:pt x="65252400" y="15243066"/>
                    <a:pt x="64511335" y="15244336"/>
                    <a:pt x="63696160" y="15244336"/>
                  </a:cubicBezTo>
                  <a:cubicBezTo>
                    <a:pt x="61621179" y="15243066"/>
                    <a:pt x="55914973" y="15244336"/>
                    <a:pt x="53839992" y="15243066"/>
                  </a:cubicBezTo>
                  <a:cubicBezTo>
                    <a:pt x="52357863" y="15241797"/>
                    <a:pt x="22715246" y="15250686"/>
                    <a:pt x="21233114" y="15249416"/>
                  </a:cubicBezTo>
                  <a:cubicBezTo>
                    <a:pt x="20862580" y="15249416"/>
                    <a:pt x="20417942" y="15250686"/>
                    <a:pt x="20047410" y="15250686"/>
                  </a:cubicBezTo>
                  <a:cubicBezTo>
                    <a:pt x="19158131" y="15250686"/>
                    <a:pt x="18342959" y="15251956"/>
                    <a:pt x="17453681" y="15251956"/>
                  </a:cubicBezTo>
                  <a:cubicBezTo>
                    <a:pt x="15230485" y="15251956"/>
                    <a:pt x="13081395" y="15250686"/>
                    <a:pt x="10858200" y="15249416"/>
                  </a:cubicBezTo>
                  <a:cubicBezTo>
                    <a:pt x="9524281" y="15248147"/>
                    <a:pt x="8190364" y="15246876"/>
                    <a:pt x="6930552" y="15245606"/>
                  </a:cubicBezTo>
                  <a:cubicBezTo>
                    <a:pt x="4559143" y="15244336"/>
                    <a:pt x="2187734" y="15243066"/>
                    <a:pt x="44665" y="15243066"/>
                  </a:cubicBezTo>
                  <a:cubicBezTo>
                    <a:pt x="34505" y="15243066"/>
                    <a:pt x="25615" y="15243066"/>
                    <a:pt x="15455" y="15241797"/>
                  </a:cubicBezTo>
                  <a:cubicBezTo>
                    <a:pt x="6565" y="15240526"/>
                    <a:pt x="1485" y="15234176"/>
                    <a:pt x="4025" y="15225286"/>
                  </a:cubicBezTo>
                  <a:cubicBezTo>
                    <a:pt x="12915" y="15192563"/>
                    <a:pt x="9105" y="14889835"/>
                    <a:pt x="7835" y="14575000"/>
                  </a:cubicBezTo>
                  <a:cubicBezTo>
                    <a:pt x="6565" y="13933221"/>
                    <a:pt x="2755" y="13303551"/>
                    <a:pt x="4025" y="12661772"/>
                  </a:cubicBezTo>
                  <a:cubicBezTo>
                    <a:pt x="1485" y="11862576"/>
                    <a:pt x="-3595" y="1969489"/>
                    <a:pt x="4025" y="1158184"/>
                  </a:cubicBezTo>
                  <a:cubicBezTo>
                    <a:pt x="5295" y="1000766"/>
                    <a:pt x="4025" y="831240"/>
                    <a:pt x="5295" y="673822"/>
                  </a:cubicBezTo>
                  <a:cubicBezTo>
                    <a:pt x="6565" y="419533"/>
                    <a:pt x="9105" y="141025"/>
                    <a:pt x="10375" y="44450"/>
                  </a:cubicBezTo>
                  <a:cubicBezTo>
                    <a:pt x="10375" y="41910"/>
                    <a:pt x="11645" y="39370"/>
                    <a:pt x="12915" y="38100"/>
                  </a:cubicBezTo>
                  <a:cubicBezTo>
                    <a:pt x="34505" y="35560"/>
                    <a:pt x="335071" y="30480"/>
                    <a:pt x="1520776" y="29210"/>
                  </a:cubicBezTo>
                  <a:cubicBezTo>
                    <a:pt x="3521652" y="25400"/>
                    <a:pt x="5522529" y="22860"/>
                    <a:pt x="7597512" y="20320"/>
                  </a:cubicBezTo>
                  <a:cubicBezTo>
                    <a:pt x="9005536" y="17780"/>
                    <a:pt x="10413560" y="16510"/>
                    <a:pt x="11747479" y="13970"/>
                  </a:cubicBezTo>
                  <a:cubicBezTo>
                    <a:pt x="13081395" y="11430"/>
                    <a:pt x="14489419" y="8890"/>
                    <a:pt x="15823338" y="8890"/>
                  </a:cubicBezTo>
                  <a:cubicBezTo>
                    <a:pt x="17305469" y="7620"/>
                    <a:pt x="18787600" y="10160"/>
                    <a:pt x="20269730" y="8890"/>
                  </a:cubicBezTo>
                  <a:cubicBezTo>
                    <a:pt x="22122393" y="8890"/>
                    <a:pt x="55692654" y="6350"/>
                    <a:pt x="57545316" y="5080"/>
                  </a:cubicBezTo>
                  <a:cubicBezTo>
                    <a:pt x="59323875" y="3810"/>
                    <a:pt x="61102433" y="2540"/>
                    <a:pt x="62955095" y="2540"/>
                  </a:cubicBezTo>
                  <a:cubicBezTo>
                    <a:pt x="65993464" y="1270"/>
                    <a:pt x="68957724" y="0"/>
                    <a:pt x="71996093" y="0"/>
                  </a:cubicBezTo>
                  <a:cubicBezTo>
                    <a:pt x="73255905" y="0"/>
                    <a:pt x="74589820" y="2540"/>
                    <a:pt x="75849632" y="2540"/>
                  </a:cubicBezTo>
                  <a:cubicBezTo>
                    <a:pt x="79332644" y="3810"/>
                    <a:pt x="82889754" y="5080"/>
                    <a:pt x="86372760" y="7620"/>
                  </a:cubicBezTo>
                  <a:cubicBezTo>
                    <a:pt x="88225428" y="8890"/>
                    <a:pt x="90078090" y="12700"/>
                    <a:pt x="91930753" y="16510"/>
                  </a:cubicBezTo>
                  <a:cubicBezTo>
                    <a:pt x="92375389" y="16510"/>
                    <a:pt x="92820032" y="16510"/>
                    <a:pt x="93190570" y="16510"/>
                  </a:cubicBezTo>
                  <a:cubicBezTo>
                    <a:pt x="93499885" y="17780"/>
                    <a:pt x="93508777" y="20320"/>
                    <a:pt x="93518935" y="21590"/>
                  </a:cubicBezTo>
                  <a:close/>
                  <a:moveTo>
                    <a:pt x="93529098" y="15237986"/>
                  </a:moveTo>
                  <a:cubicBezTo>
                    <a:pt x="93530370" y="15221476"/>
                    <a:pt x="93531635" y="15208776"/>
                    <a:pt x="93531635" y="15196076"/>
                  </a:cubicBezTo>
                  <a:cubicBezTo>
                    <a:pt x="93530370" y="14526564"/>
                    <a:pt x="93529098" y="13884787"/>
                    <a:pt x="93529098" y="13194570"/>
                  </a:cubicBezTo>
                  <a:cubicBezTo>
                    <a:pt x="93529098" y="12879736"/>
                    <a:pt x="93531635" y="12564900"/>
                    <a:pt x="93530370" y="12250065"/>
                  </a:cubicBezTo>
                  <a:cubicBezTo>
                    <a:pt x="93530370" y="11959448"/>
                    <a:pt x="93529098" y="11656722"/>
                    <a:pt x="93527827" y="11366105"/>
                  </a:cubicBezTo>
                  <a:cubicBezTo>
                    <a:pt x="93522748" y="10918070"/>
                    <a:pt x="93511320" y="1642545"/>
                    <a:pt x="93511320" y="1194511"/>
                  </a:cubicBezTo>
                  <a:cubicBezTo>
                    <a:pt x="93508777" y="819131"/>
                    <a:pt x="93506235" y="431642"/>
                    <a:pt x="93503698" y="63500"/>
                  </a:cubicBezTo>
                  <a:cubicBezTo>
                    <a:pt x="93502427" y="44450"/>
                    <a:pt x="93501156" y="43180"/>
                    <a:pt x="92968246" y="41910"/>
                  </a:cubicBezTo>
                  <a:cubicBezTo>
                    <a:pt x="92745921" y="41910"/>
                    <a:pt x="92597713" y="41910"/>
                    <a:pt x="92375389" y="40640"/>
                  </a:cubicBezTo>
                  <a:cubicBezTo>
                    <a:pt x="90522733" y="36830"/>
                    <a:pt x="88595961" y="31750"/>
                    <a:pt x="86743292" y="30480"/>
                  </a:cubicBezTo>
                  <a:cubicBezTo>
                    <a:pt x="82222799" y="26670"/>
                    <a:pt x="77628196" y="25400"/>
                    <a:pt x="73107697" y="22860"/>
                  </a:cubicBezTo>
                  <a:cubicBezTo>
                    <a:pt x="72440736" y="22860"/>
                    <a:pt x="71699671" y="22860"/>
                    <a:pt x="71032710" y="22860"/>
                  </a:cubicBezTo>
                  <a:cubicBezTo>
                    <a:pt x="69921113" y="22860"/>
                    <a:pt x="68809516" y="22860"/>
                    <a:pt x="67772022" y="22860"/>
                  </a:cubicBezTo>
                  <a:cubicBezTo>
                    <a:pt x="65400614" y="22860"/>
                    <a:pt x="63029205" y="22860"/>
                    <a:pt x="60731900" y="24130"/>
                  </a:cubicBezTo>
                  <a:cubicBezTo>
                    <a:pt x="58731024" y="25400"/>
                    <a:pt x="25012547" y="29210"/>
                    <a:pt x="23011672" y="29210"/>
                  </a:cubicBezTo>
                  <a:cubicBezTo>
                    <a:pt x="19750985" y="29210"/>
                    <a:pt x="16490298" y="26670"/>
                    <a:pt x="13229611" y="33020"/>
                  </a:cubicBezTo>
                  <a:cubicBezTo>
                    <a:pt x="11525158" y="36830"/>
                    <a:pt x="9894815" y="36830"/>
                    <a:pt x="8264470" y="38100"/>
                  </a:cubicBezTo>
                  <a:cubicBezTo>
                    <a:pt x="5448422" y="41910"/>
                    <a:pt x="2632374" y="45720"/>
                    <a:pt x="45935" y="50800"/>
                  </a:cubicBezTo>
                  <a:cubicBezTo>
                    <a:pt x="33235" y="50800"/>
                    <a:pt x="30695" y="53340"/>
                    <a:pt x="29425" y="104698"/>
                  </a:cubicBezTo>
                  <a:cubicBezTo>
                    <a:pt x="28155" y="322660"/>
                    <a:pt x="28155" y="540623"/>
                    <a:pt x="26885" y="758586"/>
                  </a:cubicBezTo>
                  <a:cubicBezTo>
                    <a:pt x="25615" y="1121857"/>
                    <a:pt x="23075" y="1473019"/>
                    <a:pt x="21805" y="1836291"/>
                  </a:cubicBezTo>
                  <a:cubicBezTo>
                    <a:pt x="16725" y="2223780"/>
                    <a:pt x="23075" y="11693049"/>
                    <a:pt x="25615" y="12080538"/>
                  </a:cubicBezTo>
                  <a:cubicBezTo>
                    <a:pt x="25615" y="12492245"/>
                    <a:pt x="25615" y="12916062"/>
                    <a:pt x="26885" y="13327769"/>
                  </a:cubicBezTo>
                  <a:cubicBezTo>
                    <a:pt x="26885" y="13630495"/>
                    <a:pt x="29425" y="13933221"/>
                    <a:pt x="29425" y="14235948"/>
                  </a:cubicBezTo>
                  <a:cubicBezTo>
                    <a:pt x="29425" y="14562891"/>
                    <a:pt x="29425" y="14889835"/>
                    <a:pt x="28155" y="15196076"/>
                  </a:cubicBezTo>
                  <a:cubicBezTo>
                    <a:pt x="28155" y="15199886"/>
                    <a:pt x="28155" y="15202426"/>
                    <a:pt x="28155" y="15206236"/>
                  </a:cubicBezTo>
                  <a:cubicBezTo>
                    <a:pt x="28155" y="15216397"/>
                    <a:pt x="31965" y="15220206"/>
                    <a:pt x="40855" y="15220206"/>
                  </a:cubicBezTo>
                  <a:cubicBezTo>
                    <a:pt x="483284" y="15220206"/>
                    <a:pt x="1520776" y="15221476"/>
                    <a:pt x="2484160" y="15221476"/>
                  </a:cubicBezTo>
                  <a:cubicBezTo>
                    <a:pt x="3892184" y="15221476"/>
                    <a:pt x="5374316" y="15218936"/>
                    <a:pt x="6782340" y="15221476"/>
                  </a:cubicBezTo>
                  <a:cubicBezTo>
                    <a:pt x="9079643" y="15225286"/>
                    <a:pt x="11376945" y="15227826"/>
                    <a:pt x="13674249" y="15226556"/>
                  </a:cubicBezTo>
                  <a:cubicBezTo>
                    <a:pt x="15156380" y="15225286"/>
                    <a:pt x="16564404" y="15227826"/>
                    <a:pt x="18046534" y="15227826"/>
                  </a:cubicBezTo>
                  <a:cubicBezTo>
                    <a:pt x="20195624" y="15227826"/>
                    <a:pt x="22344713" y="15226556"/>
                    <a:pt x="24493804" y="15227826"/>
                  </a:cubicBezTo>
                  <a:cubicBezTo>
                    <a:pt x="27680383" y="15229097"/>
                    <a:pt x="62658673" y="15218936"/>
                    <a:pt x="65919360" y="15221476"/>
                  </a:cubicBezTo>
                  <a:cubicBezTo>
                    <a:pt x="67327386" y="15222747"/>
                    <a:pt x="68735406" y="15224016"/>
                    <a:pt x="70069327" y="15224016"/>
                  </a:cubicBezTo>
                  <a:cubicBezTo>
                    <a:pt x="72514840" y="15226556"/>
                    <a:pt x="74886249" y="15222747"/>
                    <a:pt x="77331768" y="15226556"/>
                  </a:cubicBezTo>
                  <a:cubicBezTo>
                    <a:pt x="79332644" y="15229097"/>
                    <a:pt x="81333514" y="15229097"/>
                    <a:pt x="83334397" y="15231636"/>
                  </a:cubicBezTo>
                  <a:cubicBezTo>
                    <a:pt x="86298656" y="15235447"/>
                    <a:pt x="89262922" y="15237986"/>
                    <a:pt x="92227181" y="15239256"/>
                  </a:cubicBezTo>
                  <a:cubicBezTo>
                    <a:pt x="93338778" y="15239256"/>
                    <a:pt x="93508777" y="15237986"/>
                    <a:pt x="93529098" y="15237986"/>
                  </a:cubicBezTo>
                  <a:close/>
                </a:path>
              </a:pathLst>
            </a:custGeom>
            <a:solidFill>
              <a:srgbClr val="F4E9F0"/>
            </a:solidFill>
          </p:spPr>
        </p:sp>
      </p:grpSp>
      <p:sp>
        <p:nvSpPr>
          <p:cNvPr id="10" name="TextBox 10"/>
          <p:cNvSpPr txBox="1"/>
          <p:nvPr/>
        </p:nvSpPr>
        <p:spPr>
          <a:xfrm>
            <a:off x="2281086" y="5798820"/>
            <a:ext cx="3573615" cy="412750"/>
          </a:xfrm>
          <a:prstGeom prst="rect">
            <a:avLst/>
          </a:prstGeom>
        </p:spPr>
        <p:txBody>
          <a:bodyPr lIns="0" tIns="0" rIns="0" bIns="0" rtlCol="0" anchor="t">
            <a:spAutoFit/>
          </a:bodyPr>
          <a:lstStyle/>
          <a:p>
            <a:pPr algn="l">
              <a:lnSpc>
                <a:spcPts val="3220"/>
              </a:lnSpc>
              <a:spcBef>
                <a:spcPct val="0"/>
              </a:spcBef>
            </a:pPr>
            <a:r>
              <a:rPr lang="en-US" sz="1535" b="1">
                <a:solidFill>
                  <a:srgbClr val="000000"/>
                </a:solidFill>
                <a:latin typeface="Canva Sans Bold"/>
                <a:ea typeface="Canva Sans Bold"/>
                <a:cs typeface="Canva Sans Bold"/>
                <a:sym typeface="Canva Sans Bold"/>
              </a:rPr>
              <a:t>Without Complications: 51 (91.1%)</a:t>
            </a:r>
            <a:endParaRPr lang="en-US" sz="1535" b="1">
              <a:solidFill>
                <a:srgbClr val="000000"/>
              </a:solidFill>
              <a:latin typeface="Canva Sans Bold"/>
              <a:ea typeface="Canva Sans Bold"/>
              <a:cs typeface="Canva Sans Bold"/>
              <a:sym typeface="Canva Sans Bold"/>
            </a:endParaRPr>
          </a:p>
        </p:txBody>
      </p:sp>
      <p:sp>
        <p:nvSpPr>
          <p:cNvPr id="11" name="TextBox 11"/>
          <p:cNvSpPr txBox="1"/>
          <p:nvPr/>
        </p:nvSpPr>
        <p:spPr>
          <a:xfrm>
            <a:off x="2281086" y="6085525"/>
            <a:ext cx="3242870" cy="412750"/>
          </a:xfrm>
          <a:prstGeom prst="rect">
            <a:avLst/>
          </a:prstGeom>
        </p:spPr>
        <p:txBody>
          <a:bodyPr lIns="0" tIns="0" rIns="0" bIns="0" rtlCol="0" anchor="t">
            <a:spAutoFit/>
          </a:bodyPr>
          <a:lstStyle/>
          <a:p>
            <a:pPr algn="l">
              <a:lnSpc>
                <a:spcPts val="3220"/>
              </a:lnSpc>
              <a:spcBef>
                <a:spcPct val="0"/>
              </a:spcBef>
            </a:pPr>
            <a:r>
              <a:rPr lang="en-US" sz="1535" b="1">
                <a:solidFill>
                  <a:srgbClr val="000000"/>
                </a:solidFill>
                <a:latin typeface="Canva Sans Bold"/>
                <a:ea typeface="Canva Sans Bold"/>
                <a:cs typeface="Canva Sans Bold"/>
                <a:sym typeface="Canva Sans Bold"/>
              </a:rPr>
              <a:t>With Complications: 5 (8.9%)</a:t>
            </a:r>
            <a:endParaRPr lang="en-US" sz="1535" b="1">
              <a:solidFill>
                <a:srgbClr val="000000"/>
              </a:solidFill>
              <a:latin typeface="Canva Sans Bold"/>
              <a:ea typeface="Canva Sans Bold"/>
              <a:cs typeface="Canva Sans Bold"/>
              <a:sym typeface="Canva Sans Bold"/>
            </a:endParaRPr>
          </a:p>
        </p:txBody>
      </p:sp>
      <p:grpSp>
        <p:nvGrpSpPr>
          <p:cNvPr id="12" name="Group 12"/>
          <p:cNvGrpSpPr/>
          <p:nvPr/>
        </p:nvGrpSpPr>
        <p:grpSpPr>
          <a:xfrm rot="0">
            <a:off x="2281086" y="2991124"/>
            <a:ext cx="1621435" cy="875752"/>
            <a:chOff x="0" y="0"/>
            <a:chExt cx="93550472" cy="50527484"/>
          </a:xfrm>
        </p:grpSpPr>
        <p:sp>
          <p:nvSpPr>
            <p:cNvPr id="13" name="Freeform 13"/>
            <p:cNvSpPr/>
            <p:nvPr/>
          </p:nvSpPr>
          <p:spPr>
            <a:xfrm>
              <a:off x="10160" y="16510"/>
              <a:ext cx="93527610" cy="50499545"/>
            </a:xfrm>
            <a:custGeom>
              <a:avLst/>
              <a:gdLst/>
              <a:ahLst/>
              <a:cxnLst/>
              <a:rect l="l" t="t" r="r" b="b"/>
              <a:pathLst>
                <a:path w="93527610" h="50499545">
                  <a:moveTo>
                    <a:pt x="93527610" y="50499545"/>
                  </a:moveTo>
                  <a:lnTo>
                    <a:pt x="0" y="50491923"/>
                  </a:lnTo>
                  <a:lnTo>
                    <a:pt x="0" y="17527788"/>
                  </a:lnTo>
                  <a:lnTo>
                    <a:pt x="17780" y="19050"/>
                  </a:lnTo>
                  <a:lnTo>
                    <a:pt x="46641284" y="0"/>
                  </a:lnTo>
                  <a:lnTo>
                    <a:pt x="93508560" y="5080"/>
                  </a:lnTo>
                  <a:close/>
                </a:path>
              </a:pathLst>
            </a:custGeom>
            <a:solidFill>
              <a:srgbClr val="65918E"/>
            </a:solidFill>
          </p:spPr>
        </p:sp>
        <p:sp>
          <p:nvSpPr>
            <p:cNvPr id="14" name="Freeform 14"/>
            <p:cNvSpPr/>
            <p:nvPr/>
          </p:nvSpPr>
          <p:spPr>
            <a:xfrm>
              <a:off x="-215" y="0"/>
              <a:ext cx="93551955" cy="50525509"/>
            </a:xfrm>
            <a:custGeom>
              <a:avLst/>
              <a:gdLst/>
              <a:ahLst/>
              <a:cxnLst/>
              <a:rect l="l" t="t" r="r" b="b"/>
              <a:pathLst>
                <a:path w="93551955" h="50525509">
                  <a:moveTo>
                    <a:pt x="93518935" y="21590"/>
                  </a:moveTo>
                  <a:cubicBezTo>
                    <a:pt x="93520206" y="34290"/>
                    <a:pt x="93520206" y="44450"/>
                    <a:pt x="93521477" y="54610"/>
                  </a:cubicBezTo>
                  <a:cubicBezTo>
                    <a:pt x="93524020" y="844179"/>
                    <a:pt x="93525285" y="1973655"/>
                    <a:pt x="93527827" y="3062793"/>
                  </a:cubicBezTo>
                  <a:cubicBezTo>
                    <a:pt x="93527827" y="4635993"/>
                    <a:pt x="93540527" y="35656264"/>
                    <a:pt x="93546877" y="37229461"/>
                  </a:cubicBezTo>
                  <a:cubicBezTo>
                    <a:pt x="93553227" y="39609427"/>
                    <a:pt x="93549420" y="42029735"/>
                    <a:pt x="93549420" y="44409702"/>
                  </a:cubicBezTo>
                  <a:cubicBezTo>
                    <a:pt x="93549420" y="46507304"/>
                    <a:pt x="93550685" y="48443545"/>
                    <a:pt x="93551956" y="50465255"/>
                  </a:cubicBezTo>
                  <a:cubicBezTo>
                    <a:pt x="93551956" y="50486844"/>
                    <a:pt x="93551956" y="50500815"/>
                    <a:pt x="93551956" y="50524944"/>
                  </a:cubicBezTo>
                  <a:cubicBezTo>
                    <a:pt x="93529098" y="50524944"/>
                    <a:pt x="93508777" y="50526215"/>
                    <a:pt x="93190570" y="50524944"/>
                  </a:cubicBezTo>
                  <a:cubicBezTo>
                    <a:pt x="88373636" y="50519865"/>
                    <a:pt x="83482605" y="50526215"/>
                    <a:pt x="78665683" y="50521133"/>
                  </a:cubicBezTo>
                  <a:cubicBezTo>
                    <a:pt x="75775528" y="50517326"/>
                    <a:pt x="72959483" y="50519865"/>
                    <a:pt x="70069327" y="50517326"/>
                  </a:cubicBezTo>
                  <a:cubicBezTo>
                    <a:pt x="68735406" y="50516055"/>
                    <a:pt x="67401490" y="50514783"/>
                    <a:pt x="66067568" y="50513515"/>
                  </a:cubicBezTo>
                  <a:cubicBezTo>
                    <a:pt x="65252400" y="50513515"/>
                    <a:pt x="64511335" y="50514783"/>
                    <a:pt x="63696160" y="50514783"/>
                  </a:cubicBezTo>
                  <a:cubicBezTo>
                    <a:pt x="61621179" y="50513515"/>
                    <a:pt x="55914973" y="50514783"/>
                    <a:pt x="53839992" y="50513515"/>
                  </a:cubicBezTo>
                  <a:cubicBezTo>
                    <a:pt x="52357863" y="50512244"/>
                    <a:pt x="22715246" y="50521133"/>
                    <a:pt x="21233114" y="50519865"/>
                  </a:cubicBezTo>
                  <a:cubicBezTo>
                    <a:pt x="20862580" y="50519865"/>
                    <a:pt x="20417942" y="50521133"/>
                    <a:pt x="20047410" y="50521133"/>
                  </a:cubicBezTo>
                  <a:cubicBezTo>
                    <a:pt x="19158131" y="50521133"/>
                    <a:pt x="18342959" y="50522405"/>
                    <a:pt x="17453681" y="50522405"/>
                  </a:cubicBezTo>
                  <a:cubicBezTo>
                    <a:pt x="15230485" y="50522405"/>
                    <a:pt x="13081395" y="50521133"/>
                    <a:pt x="10858200" y="50519865"/>
                  </a:cubicBezTo>
                  <a:cubicBezTo>
                    <a:pt x="9524281" y="50518594"/>
                    <a:pt x="8190364" y="50517326"/>
                    <a:pt x="6930552" y="50516055"/>
                  </a:cubicBezTo>
                  <a:cubicBezTo>
                    <a:pt x="4559143" y="50514783"/>
                    <a:pt x="2187734" y="50513515"/>
                    <a:pt x="44665" y="50513515"/>
                  </a:cubicBezTo>
                  <a:cubicBezTo>
                    <a:pt x="34505" y="50513515"/>
                    <a:pt x="25615" y="50513515"/>
                    <a:pt x="15455" y="50512244"/>
                  </a:cubicBezTo>
                  <a:cubicBezTo>
                    <a:pt x="6565" y="50510976"/>
                    <a:pt x="1485" y="50504626"/>
                    <a:pt x="4025" y="50495733"/>
                  </a:cubicBezTo>
                  <a:cubicBezTo>
                    <a:pt x="12915" y="50460473"/>
                    <a:pt x="9105" y="49452011"/>
                    <a:pt x="7835" y="48403210"/>
                  </a:cubicBezTo>
                  <a:cubicBezTo>
                    <a:pt x="6565" y="46265272"/>
                    <a:pt x="2755" y="44167673"/>
                    <a:pt x="4025" y="42029735"/>
                  </a:cubicBezTo>
                  <a:cubicBezTo>
                    <a:pt x="1485" y="39367399"/>
                    <a:pt x="-3595" y="6410882"/>
                    <a:pt x="4025" y="3708207"/>
                  </a:cubicBezTo>
                  <a:cubicBezTo>
                    <a:pt x="5295" y="3183807"/>
                    <a:pt x="4025" y="2619069"/>
                    <a:pt x="5295" y="2094669"/>
                  </a:cubicBezTo>
                  <a:cubicBezTo>
                    <a:pt x="6565" y="1247563"/>
                    <a:pt x="9105" y="319779"/>
                    <a:pt x="10375" y="44450"/>
                  </a:cubicBezTo>
                  <a:cubicBezTo>
                    <a:pt x="10375" y="41910"/>
                    <a:pt x="11645" y="39370"/>
                    <a:pt x="12915" y="38100"/>
                  </a:cubicBezTo>
                  <a:cubicBezTo>
                    <a:pt x="34505" y="35560"/>
                    <a:pt x="335071" y="30480"/>
                    <a:pt x="1520776" y="29210"/>
                  </a:cubicBezTo>
                  <a:cubicBezTo>
                    <a:pt x="3521652" y="25400"/>
                    <a:pt x="5522529" y="22860"/>
                    <a:pt x="7597512" y="20320"/>
                  </a:cubicBezTo>
                  <a:cubicBezTo>
                    <a:pt x="9005536" y="17780"/>
                    <a:pt x="10413560" y="16510"/>
                    <a:pt x="11747479" y="13970"/>
                  </a:cubicBezTo>
                  <a:cubicBezTo>
                    <a:pt x="13081395" y="11430"/>
                    <a:pt x="14489419" y="8890"/>
                    <a:pt x="15823338" y="8890"/>
                  </a:cubicBezTo>
                  <a:cubicBezTo>
                    <a:pt x="17305469" y="7620"/>
                    <a:pt x="18787600" y="10160"/>
                    <a:pt x="20269730" y="8890"/>
                  </a:cubicBezTo>
                  <a:cubicBezTo>
                    <a:pt x="22122393" y="8890"/>
                    <a:pt x="55692654" y="6350"/>
                    <a:pt x="57545316" y="5080"/>
                  </a:cubicBezTo>
                  <a:cubicBezTo>
                    <a:pt x="59323875" y="3810"/>
                    <a:pt x="61102433" y="2540"/>
                    <a:pt x="62955095" y="2540"/>
                  </a:cubicBezTo>
                  <a:cubicBezTo>
                    <a:pt x="65993464" y="1270"/>
                    <a:pt x="68957724" y="0"/>
                    <a:pt x="71996093" y="0"/>
                  </a:cubicBezTo>
                  <a:cubicBezTo>
                    <a:pt x="73255905" y="0"/>
                    <a:pt x="74589820" y="2540"/>
                    <a:pt x="75849632" y="2540"/>
                  </a:cubicBezTo>
                  <a:cubicBezTo>
                    <a:pt x="79332644" y="3810"/>
                    <a:pt x="82889754" y="5080"/>
                    <a:pt x="86372760" y="7620"/>
                  </a:cubicBezTo>
                  <a:cubicBezTo>
                    <a:pt x="88225428" y="8890"/>
                    <a:pt x="90078090" y="12700"/>
                    <a:pt x="91930753" y="16510"/>
                  </a:cubicBezTo>
                  <a:cubicBezTo>
                    <a:pt x="92375389" y="16510"/>
                    <a:pt x="92820032" y="16510"/>
                    <a:pt x="93190570" y="16510"/>
                  </a:cubicBezTo>
                  <a:cubicBezTo>
                    <a:pt x="93499885" y="17780"/>
                    <a:pt x="93508777" y="20320"/>
                    <a:pt x="93518935" y="21590"/>
                  </a:cubicBezTo>
                  <a:close/>
                  <a:moveTo>
                    <a:pt x="93529098" y="50508433"/>
                  </a:moveTo>
                  <a:cubicBezTo>
                    <a:pt x="93530370" y="50491926"/>
                    <a:pt x="93531635" y="50479226"/>
                    <a:pt x="93531635" y="50466526"/>
                  </a:cubicBezTo>
                  <a:cubicBezTo>
                    <a:pt x="93530370" y="48241858"/>
                    <a:pt x="93529098" y="46103921"/>
                    <a:pt x="93529098" y="43804629"/>
                  </a:cubicBezTo>
                  <a:cubicBezTo>
                    <a:pt x="93529098" y="42755831"/>
                    <a:pt x="93531635" y="41707029"/>
                    <a:pt x="93530370" y="40658228"/>
                  </a:cubicBezTo>
                  <a:cubicBezTo>
                    <a:pt x="93530370" y="39690104"/>
                    <a:pt x="93529098" y="38681642"/>
                    <a:pt x="93527827" y="37713521"/>
                  </a:cubicBezTo>
                  <a:cubicBezTo>
                    <a:pt x="93522748" y="36220998"/>
                    <a:pt x="93511320" y="5321745"/>
                    <a:pt x="93511320" y="3829224"/>
                  </a:cubicBezTo>
                  <a:cubicBezTo>
                    <a:pt x="93508777" y="2578732"/>
                    <a:pt x="93506235" y="1287901"/>
                    <a:pt x="93503698" y="63500"/>
                  </a:cubicBezTo>
                  <a:cubicBezTo>
                    <a:pt x="93502427" y="44450"/>
                    <a:pt x="93501156" y="43180"/>
                    <a:pt x="92968246" y="41910"/>
                  </a:cubicBezTo>
                  <a:cubicBezTo>
                    <a:pt x="92745921" y="41910"/>
                    <a:pt x="92597713" y="41910"/>
                    <a:pt x="92375389" y="40640"/>
                  </a:cubicBezTo>
                  <a:cubicBezTo>
                    <a:pt x="90522733" y="36830"/>
                    <a:pt x="88595961" y="31750"/>
                    <a:pt x="86743292" y="30480"/>
                  </a:cubicBezTo>
                  <a:cubicBezTo>
                    <a:pt x="82222799" y="26670"/>
                    <a:pt x="77628196" y="25400"/>
                    <a:pt x="73107697" y="22860"/>
                  </a:cubicBezTo>
                  <a:cubicBezTo>
                    <a:pt x="72440736" y="22860"/>
                    <a:pt x="71699671" y="22860"/>
                    <a:pt x="71032710" y="22860"/>
                  </a:cubicBezTo>
                  <a:cubicBezTo>
                    <a:pt x="69921113" y="22860"/>
                    <a:pt x="68809516" y="22860"/>
                    <a:pt x="67772022" y="22860"/>
                  </a:cubicBezTo>
                  <a:cubicBezTo>
                    <a:pt x="65400614" y="22860"/>
                    <a:pt x="63029205" y="22860"/>
                    <a:pt x="60731900" y="24130"/>
                  </a:cubicBezTo>
                  <a:cubicBezTo>
                    <a:pt x="58731024" y="25400"/>
                    <a:pt x="25012547" y="29210"/>
                    <a:pt x="23011672" y="29210"/>
                  </a:cubicBezTo>
                  <a:cubicBezTo>
                    <a:pt x="19750985" y="29210"/>
                    <a:pt x="16490298" y="26670"/>
                    <a:pt x="13229611" y="33020"/>
                  </a:cubicBezTo>
                  <a:cubicBezTo>
                    <a:pt x="11525158" y="36830"/>
                    <a:pt x="9894815" y="36830"/>
                    <a:pt x="8264470" y="38100"/>
                  </a:cubicBezTo>
                  <a:cubicBezTo>
                    <a:pt x="5448422" y="41910"/>
                    <a:pt x="2632374" y="45720"/>
                    <a:pt x="45935" y="50800"/>
                  </a:cubicBezTo>
                  <a:cubicBezTo>
                    <a:pt x="33235" y="50800"/>
                    <a:pt x="30695" y="53340"/>
                    <a:pt x="29425" y="198764"/>
                  </a:cubicBezTo>
                  <a:cubicBezTo>
                    <a:pt x="28155" y="924856"/>
                    <a:pt x="28155" y="1650948"/>
                    <a:pt x="26885" y="2377040"/>
                  </a:cubicBezTo>
                  <a:cubicBezTo>
                    <a:pt x="25615" y="3587193"/>
                    <a:pt x="23075" y="4757009"/>
                    <a:pt x="21805" y="5967162"/>
                  </a:cubicBezTo>
                  <a:cubicBezTo>
                    <a:pt x="16725" y="7257992"/>
                    <a:pt x="23075" y="38802661"/>
                    <a:pt x="25615" y="40093488"/>
                  </a:cubicBezTo>
                  <a:cubicBezTo>
                    <a:pt x="25615" y="41464998"/>
                    <a:pt x="25615" y="42876843"/>
                    <a:pt x="26885" y="44248350"/>
                  </a:cubicBezTo>
                  <a:cubicBezTo>
                    <a:pt x="26885" y="45256813"/>
                    <a:pt x="29425" y="46265272"/>
                    <a:pt x="29425" y="47273735"/>
                  </a:cubicBezTo>
                  <a:cubicBezTo>
                    <a:pt x="29425" y="48362871"/>
                    <a:pt x="29425" y="49452011"/>
                    <a:pt x="28155" y="50466526"/>
                  </a:cubicBezTo>
                  <a:cubicBezTo>
                    <a:pt x="28155" y="50470333"/>
                    <a:pt x="28155" y="50472876"/>
                    <a:pt x="28155" y="50476683"/>
                  </a:cubicBezTo>
                  <a:cubicBezTo>
                    <a:pt x="28155" y="50486844"/>
                    <a:pt x="31965" y="50490655"/>
                    <a:pt x="40855" y="50490655"/>
                  </a:cubicBezTo>
                  <a:cubicBezTo>
                    <a:pt x="483284" y="50490655"/>
                    <a:pt x="1520776" y="50491926"/>
                    <a:pt x="2484160" y="50491926"/>
                  </a:cubicBezTo>
                  <a:cubicBezTo>
                    <a:pt x="3892184" y="50491926"/>
                    <a:pt x="5374316" y="50489383"/>
                    <a:pt x="6782340" y="50491926"/>
                  </a:cubicBezTo>
                  <a:cubicBezTo>
                    <a:pt x="9079643" y="50495733"/>
                    <a:pt x="11376945" y="50498276"/>
                    <a:pt x="13674249" y="50497005"/>
                  </a:cubicBezTo>
                  <a:cubicBezTo>
                    <a:pt x="15156380" y="50495733"/>
                    <a:pt x="16564404" y="50498276"/>
                    <a:pt x="18046534" y="50498276"/>
                  </a:cubicBezTo>
                  <a:cubicBezTo>
                    <a:pt x="20195624" y="50498276"/>
                    <a:pt x="22344713" y="50497005"/>
                    <a:pt x="24493804" y="50498276"/>
                  </a:cubicBezTo>
                  <a:cubicBezTo>
                    <a:pt x="27680383" y="50499544"/>
                    <a:pt x="62658673" y="50489383"/>
                    <a:pt x="65919360" y="50491926"/>
                  </a:cubicBezTo>
                  <a:cubicBezTo>
                    <a:pt x="67327386" y="50493194"/>
                    <a:pt x="68735406" y="50494465"/>
                    <a:pt x="70069327" y="50494465"/>
                  </a:cubicBezTo>
                  <a:cubicBezTo>
                    <a:pt x="72514840" y="50497005"/>
                    <a:pt x="74886249" y="50493194"/>
                    <a:pt x="77331768" y="50497005"/>
                  </a:cubicBezTo>
                  <a:cubicBezTo>
                    <a:pt x="79332644" y="50499544"/>
                    <a:pt x="81333514" y="50499544"/>
                    <a:pt x="83334397" y="50502083"/>
                  </a:cubicBezTo>
                  <a:cubicBezTo>
                    <a:pt x="86298656" y="50505894"/>
                    <a:pt x="89262922" y="50508433"/>
                    <a:pt x="92227181" y="50509705"/>
                  </a:cubicBezTo>
                  <a:cubicBezTo>
                    <a:pt x="93338778" y="50509705"/>
                    <a:pt x="93508777" y="50508433"/>
                    <a:pt x="93529098" y="50508433"/>
                  </a:cubicBezTo>
                  <a:close/>
                </a:path>
              </a:pathLst>
            </a:custGeom>
            <a:solidFill>
              <a:srgbClr val="0097B2"/>
            </a:solidFill>
          </p:spPr>
        </p:sp>
      </p:grpSp>
      <p:grpSp>
        <p:nvGrpSpPr>
          <p:cNvPr id="15" name="Group 15"/>
          <p:cNvGrpSpPr/>
          <p:nvPr/>
        </p:nvGrpSpPr>
        <p:grpSpPr>
          <a:xfrm rot="0">
            <a:off x="4474082" y="3525317"/>
            <a:ext cx="1283881" cy="197930"/>
            <a:chOff x="0" y="0"/>
            <a:chExt cx="93550472" cy="14422234"/>
          </a:xfrm>
        </p:grpSpPr>
        <p:sp>
          <p:nvSpPr>
            <p:cNvPr id="16" name="Freeform 16"/>
            <p:cNvSpPr/>
            <p:nvPr/>
          </p:nvSpPr>
          <p:spPr>
            <a:xfrm>
              <a:off x="10160" y="16510"/>
              <a:ext cx="93527610" cy="14394294"/>
            </a:xfrm>
            <a:custGeom>
              <a:avLst/>
              <a:gdLst/>
              <a:ahLst/>
              <a:cxnLst/>
              <a:rect l="l" t="t" r="r" b="b"/>
              <a:pathLst>
                <a:path w="93527610" h="14394294">
                  <a:moveTo>
                    <a:pt x="93527610" y="14394294"/>
                  </a:moveTo>
                  <a:lnTo>
                    <a:pt x="0" y="14386674"/>
                  </a:lnTo>
                  <a:lnTo>
                    <a:pt x="0" y="5005544"/>
                  </a:lnTo>
                  <a:lnTo>
                    <a:pt x="17780" y="19050"/>
                  </a:lnTo>
                  <a:lnTo>
                    <a:pt x="46641284" y="0"/>
                  </a:lnTo>
                  <a:lnTo>
                    <a:pt x="93508560" y="5080"/>
                  </a:lnTo>
                  <a:close/>
                </a:path>
              </a:pathLst>
            </a:custGeom>
            <a:solidFill>
              <a:srgbClr val="866D89"/>
            </a:solidFill>
          </p:spPr>
        </p:sp>
        <p:sp>
          <p:nvSpPr>
            <p:cNvPr id="17" name="Freeform 17"/>
            <p:cNvSpPr/>
            <p:nvPr/>
          </p:nvSpPr>
          <p:spPr>
            <a:xfrm>
              <a:off x="-215" y="0"/>
              <a:ext cx="93551955" cy="14420259"/>
            </a:xfrm>
            <a:custGeom>
              <a:avLst/>
              <a:gdLst/>
              <a:ahLst/>
              <a:cxnLst/>
              <a:rect l="l" t="t" r="r" b="b"/>
              <a:pathLst>
                <a:path w="93551955" h="14420259">
                  <a:moveTo>
                    <a:pt x="93518935" y="21590"/>
                  </a:moveTo>
                  <a:cubicBezTo>
                    <a:pt x="93520206" y="34290"/>
                    <a:pt x="93520206" y="44450"/>
                    <a:pt x="93521477" y="54610"/>
                  </a:cubicBezTo>
                  <a:cubicBezTo>
                    <a:pt x="93524020" y="285526"/>
                    <a:pt x="93525285" y="605871"/>
                    <a:pt x="93527827" y="914774"/>
                  </a:cubicBezTo>
                  <a:cubicBezTo>
                    <a:pt x="93527827" y="1360969"/>
                    <a:pt x="93540527" y="10159014"/>
                    <a:pt x="93546877" y="10605208"/>
                  </a:cubicBezTo>
                  <a:cubicBezTo>
                    <a:pt x="93553227" y="11280221"/>
                    <a:pt x="93549420" y="11966674"/>
                    <a:pt x="93549420" y="12641686"/>
                  </a:cubicBezTo>
                  <a:cubicBezTo>
                    <a:pt x="93549420" y="13236612"/>
                    <a:pt x="93550685" y="13785776"/>
                    <a:pt x="93551956" y="14360004"/>
                  </a:cubicBezTo>
                  <a:cubicBezTo>
                    <a:pt x="93551956" y="14381595"/>
                    <a:pt x="93551956" y="14395565"/>
                    <a:pt x="93551956" y="14419695"/>
                  </a:cubicBezTo>
                  <a:cubicBezTo>
                    <a:pt x="93529098" y="14419695"/>
                    <a:pt x="93508777" y="14420965"/>
                    <a:pt x="93190570" y="14419695"/>
                  </a:cubicBezTo>
                  <a:cubicBezTo>
                    <a:pt x="88373636" y="14414615"/>
                    <a:pt x="83482605" y="14420965"/>
                    <a:pt x="78665683" y="14415884"/>
                  </a:cubicBezTo>
                  <a:cubicBezTo>
                    <a:pt x="75775528" y="14412074"/>
                    <a:pt x="72959483" y="14414615"/>
                    <a:pt x="70069327" y="14412074"/>
                  </a:cubicBezTo>
                  <a:cubicBezTo>
                    <a:pt x="68735406" y="14410804"/>
                    <a:pt x="67401490" y="14409534"/>
                    <a:pt x="66067568" y="14408265"/>
                  </a:cubicBezTo>
                  <a:cubicBezTo>
                    <a:pt x="65252400" y="14408265"/>
                    <a:pt x="64511335" y="14409534"/>
                    <a:pt x="63696160" y="14409534"/>
                  </a:cubicBezTo>
                  <a:cubicBezTo>
                    <a:pt x="61621179" y="14408265"/>
                    <a:pt x="55914973" y="14409534"/>
                    <a:pt x="53839992" y="14408265"/>
                  </a:cubicBezTo>
                  <a:cubicBezTo>
                    <a:pt x="52357863" y="14406995"/>
                    <a:pt x="22715246" y="14415884"/>
                    <a:pt x="21233114" y="14414615"/>
                  </a:cubicBezTo>
                  <a:cubicBezTo>
                    <a:pt x="20862580" y="14414615"/>
                    <a:pt x="20417942" y="14415884"/>
                    <a:pt x="20047410" y="14415884"/>
                  </a:cubicBezTo>
                  <a:cubicBezTo>
                    <a:pt x="19158131" y="14415884"/>
                    <a:pt x="18342959" y="14417154"/>
                    <a:pt x="17453681" y="14417154"/>
                  </a:cubicBezTo>
                  <a:cubicBezTo>
                    <a:pt x="15230485" y="14417154"/>
                    <a:pt x="13081395" y="14415884"/>
                    <a:pt x="10858200" y="14414615"/>
                  </a:cubicBezTo>
                  <a:cubicBezTo>
                    <a:pt x="9524281" y="14413345"/>
                    <a:pt x="8190364" y="14412074"/>
                    <a:pt x="6930552" y="14410804"/>
                  </a:cubicBezTo>
                  <a:cubicBezTo>
                    <a:pt x="4559143" y="14409534"/>
                    <a:pt x="2187734" y="14408265"/>
                    <a:pt x="44665" y="14408265"/>
                  </a:cubicBezTo>
                  <a:cubicBezTo>
                    <a:pt x="34505" y="14408265"/>
                    <a:pt x="25615" y="14408265"/>
                    <a:pt x="15455" y="14406995"/>
                  </a:cubicBezTo>
                  <a:cubicBezTo>
                    <a:pt x="6565" y="14405724"/>
                    <a:pt x="1485" y="14399374"/>
                    <a:pt x="4025" y="14390484"/>
                  </a:cubicBezTo>
                  <a:cubicBezTo>
                    <a:pt x="12915" y="14357820"/>
                    <a:pt x="9105" y="14071798"/>
                    <a:pt x="7835" y="13774334"/>
                  </a:cubicBezTo>
                  <a:cubicBezTo>
                    <a:pt x="6565" y="13167967"/>
                    <a:pt x="2755" y="12573040"/>
                    <a:pt x="4025" y="11966674"/>
                  </a:cubicBezTo>
                  <a:cubicBezTo>
                    <a:pt x="1485" y="11211575"/>
                    <a:pt x="-3595" y="1864368"/>
                    <a:pt x="4025" y="1097828"/>
                  </a:cubicBezTo>
                  <a:cubicBezTo>
                    <a:pt x="5295" y="949097"/>
                    <a:pt x="4025" y="788924"/>
                    <a:pt x="5295" y="640193"/>
                  </a:cubicBezTo>
                  <a:cubicBezTo>
                    <a:pt x="6565" y="399935"/>
                    <a:pt x="9105" y="136794"/>
                    <a:pt x="10375" y="44450"/>
                  </a:cubicBezTo>
                  <a:cubicBezTo>
                    <a:pt x="10375" y="41910"/>
                    <a:pt x="11645" y="39370"/>
                    <a:pt x="12915" y="38100"/>
                  </a:cubicBezTo>
                  <a:cubicBezTo>
                    <a:pt x="34505" y="35560"/>
                    <a:pt x="335071" y="30480"/>
                    <a:pt x="1520776" y="29210"/>
                  </a:cubicBezTo>
                  <a:cubicBezTo>
                    <a:pt x="3521652" y="25400"/>
                    <a:pt x="5522529" y="22860"/>
                    <a:pt x="7597512" y="20320"/>
                  </a:cubicBezTo>
                  <a:cubicBezTo>
                    <a:pt x="9005536" y="17780"/>
                    <a:pt x="10413560" y="16510"/>
                    <a:pt x="11747479" y="13970"/>
                  </a:cubicBezTo>
                  <a:cubicBezTo>
                    <a:pt x="13081395" y="11430"/>
                    <a:pt x="14489419" y="8890"/>
                    <a:pt x="15823338" y="8890"/>
                  </a:cubicBezTo>
                  <a:cubicBezTo>
                    <a:pt x="17305469" y="7620"/>
                    <a:pt x="18787600" y="10160"/>
                    <a:pt x="20269730" y="8890"/>
                  </a:cubicBezTo>
                  <a:cubicBezTo>
                    <a:pt x="22122393" y="8890"/>
                    <a:pt x="55692654" y="6350"/>
                    <a:pt x="57545316" y="5080"/>
                  </a:cubicBezTo>
                  <a:cubicBezTo>
                    <a:pt x="59323875" y="3810"/>
                    <a:pt x="61102433" y="2540"/>
                    <a:pt x="62955095" y="2540"/>
                  </a:cubicBezTo>
                  <a:cubicBezTo>
                    <a:pt x="65993464" y="1270"/>
                    <a:pt x="68957724" y="0"/>
                    <a:pt x="71996093" y="0"/>
                  </a:cubicBezTo>
                  <a:cubicBezTo>
                    <a:pt x="73255905" y="0"/>
                    <a:pt x="74589820" y="2540"/>
                    <a:pt x="75849632" y="2540"/>
                  </a:cubicBezTo>
                  <a:cubicBezTo>
                    <a:pt x="79332644" y="3810"/>
                    <a:pt x="82889754" y="5080"/>
                    <a:pt x="86372760" y="7620"/>
                  </a:cubicBezTo>
                  <a:cubicBezTo>
                    <a:pt x="88225428" y="8890"/>
                    <a:pt x="90078090" y="12700"/>
                    <a:pt x="91930753" y="16510"/>
                  </a:cubicBezTo>
                  <a:cubicBezTo>
                    <a:pt x="92375389" y="16510"/>
                    <a:pt x="92820032" y="16510"/>
                    <a:pt x="93190570" y="16510"/>
                  </a:cubicBezTo>
                  <a:cubicBezTo>
                    <a:pt x="93499885" y="17780"/>
                    <a:pt x="93508777" y="20320"/>
                    <a:pt x="93518935" y="21590"/>
                  </a:cubicBezTo>
                  <a:close/>
                  <a:moveTo>
                    <a:pt x="93529098" y="14403184"/>
                  </a:moveTo>
                  <a:cubicBezTo>
                    <a:pt x="93530370" y="14386674"/>
                    <a:pt x="93531635" y="14373974"/>
                    <a:pt x="93531635" y="14361274"/>
                  </a:cubicBezTo>
                  <a:cubicBezTo>
                    <a:pt x="93530370" y="13728571"/>
                    <a:pt x="93529098" y="13122205"/>
                    <a:pt x="93529098" y="12470073"/>
                  </a:cubicBezTo>
                  <a:cubicBezTo>
                    <a:pt x="93529098" y="12172610"/>
                    <a:pt x="93531635" y="11875147"/>
                    <a:pt x="93530370" y="11577683"/>
                  </a:cubicBezTo>
                  <a:cubicBezTo>
                    <a:pt x="93530370" y="11303102"/>
                    <a:pt x="93529098" y="11017079"/>
                    <a:pt x="93527827" y="10742499"/>
                  </a:cubicBezTo>
                  <a:cubicBezTo>
                    <a:pt x="93522748" y="10319186"/>
                    <a:pt x="93511320" y="1555464"/>
                    <a:pt x="93511320" y="1132151"/>
                  </a:cubicBezTo>
                  <a:cubicBezTo>
                    <a:pt x="93508777" y="777484"/>
                    <a:pt x="93506235" y="411375"/>
                    <a:pt x="93503698" y="63500"/>
                  </a:cubicBezTo>
                  <a:cubicBezTo>
                    <a:pt x="93502427" y="44450"/>
                    <a:pt x="93501156" y="43180"/>
                    <a:pt x="92968246" y="41910"/>
                  </a:cubicBezTo>
                  <a:cubicBezTo>
                    <a:pt x="92745921" y="41910"/>
                    <a:pt x="92597713" y="41910"/>
                    <a:pt x="92375389" y="40640"/>
                  </a:cubicBezTo>
                  <a:cubicBezTo>
                    <a:pt x="90522733" y="36830"/>
                    <a:pt x="88595961" y="31750"/>
                    <a:pt x="86743292" y="30480"/>
                  </a:cubicBezTo>
                  <a:cubicBezTo>
                    <a:pt x="82222799" y="26670"/>
                    <a:pt x="77628196" y="25400"/>
                    <a:pt x="73107697" y="22860"/>
                  </a:cubicBezTo>
                  <a:cubicBezTo>
                    <a:pt x="72440736" y="22860"/>
                    <a:pt x="71699671" y="22860"/>
                    <a:pt x="71032710" y="22860"/>
                  </a:cubicBezTo>
                  <a:cubicBezTo>
                    <a:pt x="69921113" y="22860"/>
                    <a:pt x="68809516" y="22860"/>
                    <a:pt x="67772022" y="22860"/>
                  </a:cubicBezTo>
                  <a:cubicBezTo>
                    <a:pt x="65400614" y="22860"/>
                    <a:pt x="63029205" y="22860"/>
                    <a:pt x="60731900" y="24130"/>
                  </a:cubicBezTo>
                  <a:cubicBezTo>
                    <a:pt x="58731024" y="25400"/>
                    <a:pt x="25012547" y="29210"/>
                    <a:pt x="23011672" y="29210"/>
                  </a:cubicBezTo>
                  <a:cubicBezTo>
                    <a:pt x="19750985" y="29210"/>
                    <a:pt x="16490298" y="26670"/>
                    <a:pt x="13229611" y="33020"/>
                  </a:cubicBezTo>
                  <a:cubicBezTo>
                    <a:pt x="11525158" y="36830"/>
                    <a:pt x="9894815" y="36830"/>
                    <a:pt x="8264470" y="38100"/>
                  </a:cubicBezTo>
                  <a:cubicBezTo>
                    <a:pt x="5448422" y="41910"/>
                    <a:pt x="2632374" y="45720"/>
                    <a:pt x="45935" y="50800"/>
                  </a:cubicBezTo>
                  <a:cubicBezTo>
                    <a:pt x="33235" y="50800"/>
                    <a:pt x="30695" y="53340"/>
                    <a:pt x="29425" y="102471"/>
                  </a:cubicBezTo>
                  <a:cubicBezTo>
                    <a:pt x="28155" y="308407"/>
                    <a:pt x="28155" y="514343"/>
                    <a:pt x="26885" y="720279"/>
                  </a:cubicBezTo>
                  <a:cubicBezTo>
                    <a:pt x="25615" y="1063506"/>
                    <a:pt x="23075" y="1395292"/>
                    <a:pt x="21805" y="1738519"/>
                  </a:cubicBezTo>
                  <a:cubicBezTo>
                    <a:pt x="16725" y="2104627"/>
                    <a:pt x="23075" y="11051403"/>
                    <a:pt x="25615" y="11417511"/>
                  </a:cubicBezTo>
                  <a:cubicBezTo>
                    <a:pt x="25615" y="11806501"/>
                    <a:pt x="25615" y="12206932"/>
                    <a:pt x="26885" y="12595923"/>
                  </a:cubicBezTo>
                  <a:cubicBezTo>
                    <a:pt x="26885" y="12881945"/>
                    <a:pt x="29425" y="13167967"/>
                    <a:pt x="29425" y="13453990"/>
                  </a:cubicBezTo>
                  <a:cubicBezTo>
                    <a:pt x="29425" y="13762893"/>
                    <a:pt x="29425" y="14071798"/>
                    <a:pt x="28155" y="14361274"/>
                  </a:cubicBezTo>
                  <a:cubicBezTo>
                    <a:pt x="28155" y="14365084"/>
                    <a:pt x="28155" y="14367624"/>
                    <a:pt x="28155" y="14371434"/>
                  </a:cubicBezTo>
                  <a:cubicBezTo>
                    <a:pt x="28155" y="14381595"/>
                    <a:pt x="31965" y="14385404"/>
                    <a:pt x="40855" y="14385404"/>
                  </a:cubicBezTo>
                  <a:cubicBezTo>
                    <a:pt x="483284" y="14385404"/>
                    <a:pt x="1520776" y="14386674"/>
                    <a:pt x="2484160" y="14386674"/>
                  </a:cubicBezTo>
                  <a:cubicBezTo>
                    <a:pt x="3892184" y="14386674"/>
                    <a:pt x="5374316" y="14384134"/>
                    <a:pt x="6782340" y="14386674"/>
                  </a:cubicBezTo>
                  <a:cubicBezTo>
                    <a:pt x="9079643" y="14390484"/>
                    <a:pt x="11376945" y="14393024"/>
                    <a:pt x="13674249" y="14391754"/>
                  </a:cubicBezTo>
                  <a:cubicBezTo>
                    <a:pt x="15156380" y="14390484"/>
                    <a:pt x="16564404" y="14393024"/>
                    <a:pt x="18046534" y="14393024"/>
                  </a:cubicBezTo>
                  <a:cubicBezTo>
                    <a:pt x="20195624" y="14393024"/>
                    <a:pt x="22344713" y="14391754"/>
                    <a:pt x="24493804" y="14393024"/>
                  </a:cubicBezTo>
                  <a:cubicBezTo>
                    <a:pt x="27680383" y="14394295"/>
                    <a:pt x="62658673" y="14384134"/>
                    <a:pt x="65919360" y="14386674"/>
                  </a:cubicBezTo>
                  <a:cubicBezTo>
                    <a:pt x="67327386" y="14387945"/>
                    <a:pt x="68735406" y="14389215"/>
                    <a:pt x="70069327" y="14389215"/>
                  </a:cubicBezTo>
                  <a:cubicBezTo>
                    <a:pt x="72514840" y="14391754"/>
                    <a:pt x="74886249" y="14387945"/>
                    <a:pt x="77331768" y="14391754"/>
                  </a:cubicBezTo>
                  <a:cubicBezTo>
                    <a:pt x="79332644" y="14394295"/>
                    <a:pt x="81333514" y="14394295"/>
                    <a:pt x="83334397" y="14396834"/>
                  </a:cubicBezTo>
                  <a:cubicBezTo>
                    <a:pt x="86298656" y="14400645"/>
                    <a:pt x="89262922" y="14403184"/>
                    <a:pt x="92227181" y="14404454"/>
                  </a:cubicBezTo>
                  <a:cubicBezTo>
                    <a:pt x="93338778" y="14404454"/>
                    <a:pt x="93508777" y="14403184"/>
                    <a:pt x="93529098" y="14403184"/>
                  </a:cubicBezTo>
                  <a:close/>
                </a:path>
              </a:pathLst>
            </a:custGeom>
            <a:solidFill>
              <a:srgbClr val="866D89"/>
            </a:solid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522203" y="6402"/>
            <a:ext cx="7903759" cy="969010"/>
          </a:xfrm>
          <a:prstGeom prst="rect">
            <a:avLst/>
          </a:prstGeom>
        </p:spPr>
        <p:txBody>
          <a:bodyPr lIns="0" tIns="0" rIns="0" bIns="0" rtlCol="0" anchor="t">
            <a:spAutoFit/>
          </a:bodyPr>
          <a:lstStyle/>
          <a:p>
            <a:pPr algn="l">
              <a:lnSpc>
                <a:spcPts val="7560"/>
              </a:lnSpc>
              <a:spcBef>
                <a:spcPct val="0"/>
              </a:spcBef>
            </a:pPr>
            <a:r>
              <a:rPr lang="en-US" sz="3600" b="1">
                <a:solidFill>
                  <a:srgbClr val="FFFFFF"/>
                </a:solidFill>
                <a:latin typeface="Canva Sans Bold"/>
                <a:ea typeface="Canva Sans Bold"/>
                <a:cs typeface="Canva Sans Bold"/>
                <a:sym typeface="Canva Sans Bold"/>
              </a:rPr>
              <a:t>DISCUSSION</a:t>
            </a:r>
            <a:endParaRPr lang="en-US" sz="3600" b="1">
              <a:solidFill>
                <a:srgbClr val="FFFFFF"/>
              </a:solidFill>
              <a:latin typeface="Canva Sans Bold"/>
              <a:ea typeface="Canva Sans Bold"/>
              <a:cs typeface="Canva Sans Bold"/>
              <a:sym typeface="Canva Sans Bold"/>
            </a:endParaRPr>
          </a:p>
        </p:txBody>
      </p:sp>
      <p:grpSp>
        <p:nvGrpSpPr>
          <p:cNvPr id="6" name="Group 6"/>
          <p:cNvGrpSpPr/>
          <p:nvPr/>
        </p:nvGrpSpPr>
        <p:grpSpPr>
          <a:xfrm rot="0">
            <a:off x="2519045" y="4418330"/>
            <a:ext cx="9502775" cy="1356360"/>
            <a:chOff x="0" y="0"/>
            <a:chExt cx="3844999" cy="535870"/>
          </a:xfrm>
        </p:grpSpPr>
        <p:sp>
          <p:nvSpPr>
            <p:cNvPr id="7" name="Freeform 7"/>
            <p:cNvSpPr/>
            <p:nvPr/>
          </p:nvSpPr>
          <p:spPr>
            <a:xfrm>
              <a:off x="0" y="0"/>
              <a:ext cx="3844999" cy="535870"/>
            </a:xfrm>
            <a:custGeom>
              <a:avLst/>
              <a:gdLst/>
              <a:ahLst/>
              <a:cxnLst/>
              <a:rect l="l" t="t" r="r" b="b"/>
              <a:pathLst>
                <a:path w="3844999" h="535870">
                  <a:moveTo>
                    <a:pt x="14318" y="0"/>
                  </a:moveTo>
                  <a:lnTo>
                    <a:pt x="3830681" y="0"/>
                  </a:lnTo>
                  <a:cubicBezTo>
                    <a:pt x="3834478" y="0"/>
                    <a:pt x="3838120" y="1509"/>
                    <a:pt x="3840805" y="4194"/>
                  </a:cubicBezTo>
                  <a:cubicBezTo>
                    <a:pt x="3843491" y="6879"/>
                    <a:pt x="3844999" y="10521"/>
                    <a:pt x="3844999" y="14318"/>
                  </a:cubicBezTo>
                  <a:lnTo>
                    <a:pt x="3844999" y="521552"/>
                  </a:lnTo>
                  <a:cubicBezTo>
                    <a:pt x="3844999" y="525349"/>
                    <a:pt x="3843491" y="528991"/>
                    <a:pt x="3840805" y="531676"/>
                  </a:cubicBezTo>
                  <a:cubicBezTo>
                    <a:pt x="3838120" y="534361"/>
                    <a:pt x="3834478" y="535870"/>
                    <a:pt x="3830681" y="535870"/>
                  </a:cubicBezTo>
                  <a:lnTo>
                    <a:pt x="14318" y="535870"/>
                  </a:lnTo>
                  <a:cubicBezTo>
                    <a:pt x="10521" y="535870"/>
                    <a:pt x="6879" y="534361"/>
                    <a:pt x="4194" y="531676"/>
                  </a:cubicBezTo>
                  <a:cubicBezTo>
                    <a:pt x="1509" y="528991"/>
                    <a:pt x="0" y="525349"/>
                    <a:pt x="0" y="521552"/>
                  </a:cubicBezTo>
                  <a:lnTo>
                    <a:pt x="0" y="14318"/>
                  </a:lnTo>
                  <a:cubicBezTo>
                    <a:pt x="0" y="10521"/>
                    <a:pt x="1509" y="6879"/>
                    <a:pt x="4194" y="4194"/>
                  </a:cubicBezTo>
                  <a:cubicBezTo>
                    <a:pt x="6879" y="1509"/>
                    <a:pt x="10521" y="0"/>
                    <a:pt x="14318" y="0"/>
                  </a:cubicBezTo>
                  <a:close/>
                </a:path>
              </a:pathLst>
            </a:custGeom>
            <a:ln w="38100" cap="rnd">
              <a:solidFill>
                <a:srgbClr val="0097B2"/>
              </a:solidFill>
              <a:prstDash val="solid"/>
              <a:round/>
            </a:ln>
          </p:spPr>
        </p:sp>
        <p:sp>
          <p:nvSpPr>
            <p:cNvPr id="8" name="TextBox 8"/>
            <p:cNvSpPr txBox="1"/>
            <p:nvPr/>
          </p:nvSpPr>
          <p:spPr>
            <a:xfrm>
              <a:off x="0" y="-57150"/>
              <a:ext cx="3844999" cy="593020"/>
            </a:xfrm>
            <a:prstGeom prst="rect">
              <a:avLst/>
            </a:prstGeom>
          </p:spPr>
          <p:txBody>
            <a:bodyPr lIns="33866" tIns="33866" rIns="33866" bIns="33866" rtlCol="0" anchor="ctr"/>
            <a:lstStyle/>
            <a:p>
              <a:pPr algn="ctr">
                <a:lnSpc>
                  <a:spcPts val="3500"/>
                </a:lnSpc>
              </a:pPr>
              <a:endParaRPr sz="1200"/>
            </a:p>
          </p:txBody>
        </p:sp>
      </p:grpSp>
      <p:grpSp>
        <p:nvGrpSpPr>
          <p:cNvPr id="9" name="Group 9"/>
          <p:cNvGrpSpPr/>
          <p:nvPr/>
        </p:nvGrpSpPr>
        <p:grpSpPr>
          <a:xfrm rot="0">
            <a:off x="2518867" y="2969941"/>
            <a:ext cx="9502991" cy="1341121"/>
            <a:chOff x="0" y="0"/>
            <a:chExt cx="3754268" cy="529825"/>
          </a:xfrm>
        </p:grpSpPr>
        <p:sp>
          <p:nvSpPr>
            <p:cNvPr id="10" name="Freeform 10"/>
            <p:cNvSpPr/>
            <p:nvPr/>
          </p:nvSpPr>
          <p:spPr>
            <a:xfrm>
              <a:off x="0" y="0"/>
              <a:ext cx="3754268" cy="529825"/>
            </a:xfrm>
            <a:custGeom>
              <a:avLst/>
              <a:gdLst/>
              <a:ahLst/>
              <a:cxnLst/>
              <a:rect l="l" t="t" r="r" b="b"/>
              <a:pathLst>
                <a:path w="3754268" h="529825">
                  <a:moveTo>
                    <a:pt x="14664" y="0"/>
                  </a:moveTo>
                  <a:lnTo>
                    <a:pt x="3739604" y="0"/>
                  </a:lnTo>
                  <a:cubicBezTo>
                    <a:pt x="3747702" y="0"/>
                    <a:pt x="3754268" y="6565"/>
                    <a:pt x="3754268" y="14664"/>
                  </a:cubicBezTo>
                  <a:lnTo>
                    <a:pt x="3754268" y="515161"/>
                  </a:lnTo>
                  <a:cubicBezTo>
                    <a:pt x="3754268" y="519050"/>
                    <a:pt x="3752723" y="522780"/>
                    <a:pt x="3749973" y="525530"/>
                  </a:cubicBezTo>
                  <a:cubicBezTo>
                    <a:pt x="3747222" y="528280"/>
                    <a:pt x="3743493" y="529825"/>
                    <a:pt x="3739604" y="529825"/>
                  </a:cubicBezTo>
                  <a:lnTo>
                    <a:pt x="14664" y="529825"/>
                  </a:lnTo>
                  <a:cubicBezTo>
                    <a:pt x="6565" y="529825"/>
                    <a:pt x="0" y="523260"/>
                    <a:pt x="0" y="515161"/>
                  </a:cubicBezTo>
                  <a:lnTo>
                    <a:pt x="0" y="14664"/>
                  </a:lnTo>
                  <a:cubicBezTo>
                    <a:pt x="0" y="6565"/>
                    <a:pt x="6565" y="0"/>
                    <a:pt x="14664" y="0"/>
                  </a:cubicBezTo>
                  <a:close/>
                </a:path>
              </a:pathLst>
            </a:custGeom>
            <a:ln w="38100" cap="rnd">
              <a:solidFill>
                <a:srgbClr val="0097B2"/>
              </a:solidFill>
              <a:prstDash val="solid"/>
              <a:round/>
            </a:ln>
          </p:spPr>
        </p:sp>
        <p:sp>
          <p:nvSpPr>
            <p:cNvPr id="11" name="TextBox 11"/>
            <p:cNvSpPr txBox="1"/>
            <p:nvPr/>
          </p:nvSpPr>
          <p:spPr>
            <a:xfrm>
              <a:off x="0" y="-57150"/>
              <a:ext cx="3754268" cy="586975"/>
            </a:xfrm>
            <a:prstGeom prst="rect">
              <a:avLst/>
            </a:prstGeom>
          </p:spPr>
          <p:txBody>
            <a:bodyPr lIns="33866" tIns="33866" rIns="33866" bIns="33866" rtlCol="0" anchor="ctr"/>
            <a:lstStyle/>
            <a:p>
              <a:pPr algn="ctr">
                <a:lnSpc>
                  <a:spcPts val="3500"/>
                </a:lnSpc>
              </a:pPr>
              <a:endParaRPr sz="1200"/>
            </a:p>
          </p:txBody>
        </p:sp>
      </p:grpSp>
      <p:grpSp>
        <p:nvGrpSpPr>
          <p:cNvPr id="12" name="Group 12"/>
          <p:cNvGrpSpPr/>
          <p:nvPr/>
        </p:nvGrpSpPr>
        <p:grpSpPr>
          <a:xfrm rot="0">
            <a:off x="2519045" y="1579880"/>
            <a:ext cx="9502775" cy="1296035"/>
            <a:chOff x="0" y="0"/>
            <a:chExt cx="3920824" cy="511964"/>
          </a:xfrm>
        </p:grpSpPr>
        <p:sp>
          <p:nvSpPr>
            <p:cNvPr id="13" name="Freeform 13"/>
            <p:cNvSpPr/>
            <p:nvPr/>
          </p:nvSpPr>
          <p:spPr>
            <a:xfrm>
              <a:off x="0" y="0"/>
              <a:ext cx="3920824" cy="511964"/>
            </a:xfrm>
            <a:custGeom>
              <a:avLst/>
              <a:gdLst/>
              <a:ahLst/>
              <a:cxnLst/>
              <a:rect l="l" t="t" r="r" b="b"/>
              <a:pathLst>
                <a:path w="3920824" h="511964">
                  <a:moveTo>
                    <a:pt x="14041" y="0"/>
                  </a:moveTo>
                  <a:lnTo>
                    <a:pt x="3906783" y="0"/>
                  </a:lnTo>
                  <a:cubicBezTo>
                    <a:pt x="3914538" y="0"/>
                    <a:pt x="3920824" y="6287"/>
                    <a:pt x="3920824" y="14041"/>
                  </a:cubicBezTo>
                  <a:lnTo>
                    <a:pt x="3920824" y="497922"/>
                  </a:lnTo>
                  <a:cubicBezTo>
                    <a:pt x="3920824" y="501646"/>
                    <a:pt x="3919345" y="505218"/>
                    <a:pt x="3916712" y="507851"/>
                  </a:cubicBezTo>
                  <a:cubicBezTo>
                    <a:pt x="3914079" y="510484"/>
                    <a:pt x="3910507" y="511964"/>
                    <a:pt x="3906783" y="511964"/>
                  </a:cubicBezTo>
                  <a:lnTo>
                    <a:pt x="14041" y="511964"/>
                  </a:lnTo>
                  <a:cubicBezTo>
                    <a:pt x="6287" y="511964"/>
                    <a:pt x="0" y="505677"/>
                    <a:pt x="0" y="497922"/>
                  </a:cubicBezTo>
                  <a:lnTo>
                    <a:pt x="0" y="14041"/>
                  </a:lnTo>
                  <a:cubicBezTo>
                    <a:pt x="0" y="6287"/>
                    <a:pt x="6287" y="0"/>
                    <a:pt x="14041" y="0"/>
                  </a:cubicBezTo>
                  <a:close/>
                </a:path>
              </a:pathLst>
            </a:custGeom>
            <a:ln w="38100" cap="rnd">
              <a:solidFill>
                <a:srgbClr val="0097B2"/>
              </a:solidFill>
              <a:prstDash val="solid"/>
              <a:round/>
            </a:ln>
          </p:spPr>
        </p:sp>
        <p:sp>
          <p:nvSpPr>
            <p:cNvPr id="14" name="TextBox 14"/>
            <p:cNvSpPr txBox="1"/>
            <p:nvPr/>
          </p:nvSpPr>
          <p:spPr>
            <a:xfrm>
              <a:off x="0" y="-57150"/>
              <a:ext cx="3920824" cy="569114"/>
            </a:xfrm>
            <a:prstGeom prst="rect">
              <a:avLst/>
            </a:prstGeom>
          </p:spPr>
          <p:txBody>
            <a:bodyPr lIns="33866" tIns="33866" rIns="33866" bIns="33866" rtlCol="0" anchor="ctr"/>
            <a:lstStyle/>
            <a:p>
              <a:pPr algn="ctr">
                <a:lnSpc>
                  <a:spcPts val="3500"/>
                </a:lnSpc>
              </a:pPr>
              <a:endParaRPr sz="1200"/>
            </a:p>
          </p:txBody>
        </p:sp>
      </p:grpSp>
      <p:sp>
        <p:nvSpPr>
          <p:cNvPr id="15" name="TextBox 15"/>
          <p:cNvSpPr txBox="1"/>
          <p:nvPr/>
        </p:nvSpPr>
        <p:spPr>
          <a:xfrm>
            <a:off x="2648585" y="1697990"/>
            <a:ext cx="9191625" cy="923290"/>
          </a:xfrm>
          <a:prstGeom prst="rect">
            <a:avLst/>
          </a:prstGeom>
        </p:spPr>
        <p:txBody>
          <a:bodyPr wrap="square" lIns="0" tIns="0" rIns="0" bIns="0" rtlCol="0" anchor="t">
            <a:spAutoFit/>
          </a:bodyPr>
          <a:lstStyle/>
          <a:p>
            <a:pPr algn="l">
              <a:lnSpc>
                <a:spcPct val="100000"/>
              </a:lnSpc>
              <a:spcBef>
                <a:spcPct val="0"/>
              </a:spcBef>
            </a:pPr>
            <a:r>
              <a:rPr lang="en-US" sz="2000" b="1">
                <a:solidFill>
                  <a:srgbClr val="000000"/>
                </a:solidFill>
                <a:latin typeface="Canva Sans Bold"/>
                <a:ea typeface="Canva Sans Bold"/>
                <a:cs typeface="Canva Sans Bold"/>
                <a:sym typeface="Canva Sans Bold"/>
              </a:rPr>
              <a:t>UBE spine surgery significantly improved pain and functional outcomes in patients with lumbar stenosis, disc herniation, and degenerative disc </a:t>
            </a:r>
            <a:endParaRPr lang="en-US" sz="2000" b="1">
              <a:solidFill>
                <a:srgbClr val="000000"/>
              </a:solidFill>
              <a:latin typeface="Canva Sans Bold"/>
              <a:ea typeface="Canva Sans Bold"/>
              <a:cs typeface="Canva Sans Bold"/>
              <a:sym typeface="Canva Sans Bold"/>
            </a:endParaRPr>
          </a:p>
          <a:p>
            <a:pPr algn="l">
              <a:lnSpc>
                <a:spcPct val="100000"/>
              </a:lnSpc>
              <a:spcBef>
                <a:spcPct val="0"/>
              </a:spcBef>
            </a:pPr>
            <a:r>
              <a:rPr lang="en-US" sz="2000" b="1">
                <a:solidFill>
                  <a:srgbClr val="000000"/>
                </a:solidFill>
                <a:latin typeface="Canva Sans Bold"/>
                <a:ea typeface="Canva Sans Bold"/>
                <a:cs typeface="Canva Sans Bold"/>
                <a:sym typeface="Canva Sans Bold"/>
              </a:rPr>
              <a:t>disease.</a:t>
            </a:r>
            <a:endParaRPr lang="en-US" sz="2000" b="1">
              <a:solidFill>
                <a:srgbClr val="000000"/>
              </a:solidFill>
              <a:latin typeface="Canva Sans Bold"/>
              <a:ea typeface="Canva Sans Bold"/>
              <a:cs typeface="Canva Sans Bold"/>
              <a:sym typeface="Canva Sans Bold"/>
            </a:endParaRPr>
          </a:p>
        </p:txBody>
      </p:sp>
      <p:sp>
        <p:nvSpPr>
          <p:cNvPr id="16" name="TextBox 16"/>
          <p:cNvSpPr txBox="1"/>
          <p:nvPr/>
        </p:nvSpPr>
        <p:spPr>
          <a:xfrm>
            <a:off x="2649377" y="3141268"/>
            <a:ext cx="9190766" cy="923290"/>
          </a:xfrm>
          <a:prstGeom prst="rect">
            <a:avLst/>
          </a:prstGeom>
        </p:spPr>
        <p:txBody>
          <a:bodyPr lIns="0" tIns="0" rIns="0" bIns="0" rtlCol="0" anchor="t">
            <a:spAutoFit/>
          </a:bodyPr>
          <a:lstStyle/>
          <a:p>
            <a:pPr algn="l">
              <a:lnSpc>
                <a:spcPct val="100000"/>
              </a:lnSpc>
              <a:spcBef>
                <a:spcPct val="0"/>
              </a:spcBef>
            </a:pPr>
            <a:r>
              <a:rPr lang="en-US" sz="2000" b="1">
                <a:solidFill>
                  <a:srgbClr val="000000"/>
                </a:solidFill>
                <a:latin typeface="Canva Sans Bold"/>
                <a:ea typeface="Canva Sans Bold"/>
                <a:cs typeface="Canva Sans Bold"/>
                <a:sym typeface="Canva Sans Bold"/>
              </a:rPr>
              <a:t>Patients showed sustained improvement in NRS and ODI scores up to </a:t>
            </a:r>
            <a:endParaRPr lang="en-US" sz="2000" b="1">
              <a:solidFill>
                <a:srgbClr val="000000"/>
              </a:solidFill>
              <a:latin typeface="Canva Sans Bold"/>
              <a:ea typeface="Canva Sans Bold"/>
              <a:cs typeface="Canva Sans Bold"/>
              <a:sym typeface="Canva Sans Bold"/>
            </a:endParaRPr>
          </a:p>
          <a:p>
            <a:pPr algn="l">
              <a:lnSpc>
                <a:spcPct val="100000"/>
              </a:lnSpc>
              <a:spcBef>
                <a:spcPct val="0"/>
              </a:spcBef>
            </a:pPr>
            <a:r>
              <a:rPr lang="en-US" sz="2000" b="1">
                <a:solidFill>
                  <a:srgbClr val="000000"/>
                </a:solidFill>
                <a:latin typeface="Canva Sans Bold"/>
                <a:ea typeface="Canva Sans Bold"/>
                <a:cs typeface="Canva Sans Bold"/>
                <a:sym typeface="Canva Sans Bold"/>
              </a:rPr>
              <a:t>6 months postoperatively, with a low and manageable complication rate </a:t>
            </a:r>
            <a:endParaRPr lang="en-US" sz="2000" b="1">
              <a:solidFill>
                <a:srgbClr val="000000"/>
              </a:solidFill>
              <a:latin typeface="Canva Sans Bold"/>
              <a:ea typeface="Canva Sans Bold"/>
              <a:cs typeface="Canva Sans Bold"/>
              <a:sym typeface="Canva Sans Bold"/>
            </a:endParaRPr>
          </a:p>
          <a:p>
            <a:pPr algn="l">
              <a:lnSpc>
                <a:spcPct val="100000"/>
              </a:lnSpc>
              <a:spcBef>
                <a:spcPct val="0"/>
              </a:spcBef>
            </a:pPr>
            <a:r>
              <a:rPr lang="en-US" sz="2000" b="1">
                <a:solidFill>
                  <a:srgbClr val="000000"/>
                </a:solidFill>
                <a:latin typeface="Canva Sans Bold"/>
                <a:ea typeface="Canva Sans Bold"/>
                <a:cs typeface="Canva Sans Bold"/>
                <a:sym typeface="Canva Sans Bold"/>
              </a:rPr>
              <a:t>(8.9%).</a:t>
            </a:r>
            <a:endParaRPr lang="en-US" sz="2000" b="1">
              <a:solidFill>
                <a:srgbClr val="000000"/>
              </a:solidFill>
              <a:latin typeface="Canva Sans Bold"/>
              <a:ea typeface="Canva Sans Bold"/>
              <a:cs typeface="Canva Sans Bold"/>
              <a:sym typeface="Canva Sans Bold"/>
            </a:endParaRPr>
          </a:p>
        </p:txBody>
      </p:sp>
      <p:sp>
        <p:nvSpPr>
          <p:cNvPr id="17" name="TextBox 17"/>
          <p:cNvSpPr txBox="1"/>
          <p:nvPr/>
        </p:nvSpPr>
        <p:spPr>
          <a:xfrm>
            <a:off x="2649220" y="4550410"/>
            <a:ext cx="9190990" cy="923290"/>
          </a:xfrm>
          <a:prstGeom prst="rect">
            <a:avLst/>
          </a:prstGeom>
        </p:spPr>
        <p:txBody>
          <a:bodyPr wrap="square" lIns="0" tIns="0" rIns="0" bIns="0" rtlCol="0" anchor="t">
            <a:spAutoFit/>
          </a:bodyPr>
          <a:lstStyle/>
          <a:p>
            <a:pPr algn="l">
              <a:lnSpc>
                <a:spcPct val="100000"/>
              </a:lnSpc>
              <a:spcBef>
                <a:spcPct val="0"/>
              </a:spcBef>
            </a:pPr>
            <a:r>
              <a:rPr lang="en-US" sz="2000" b="1">
                <a:solidFill>
                  <a:srgbClr val="000000"/>
                </a:solidFill>
                <a:latin typeface="Canva Sans Bold"/>
                <a:ea typeface="Canva Sans Bold"/>
                <a:cs typeface="Canva Sans Bold"/>
                <a:sym typeface="Canva Sans Bold"/>
              </a:rPr>
              <a:t>Findings support UBE as a safe and effective minimally invasive alternative to conventional spine surgery, although larger long-term studies are recommended.</a:t>
            </a:r>
            <a:endParaRPr lang="en-US" sz="2000" b="1">
              <a:solidFill>
                <a:srgbClr val="000000"/>
              </a:solidFill>
              <a:latin typeface="Canva Sans Bold"/>
              <a:ea typeface="Canva Sans Bold"/>
              <a:cs typeface="Canva Sans Bold"/>
              <a:sym typeface="Canva Sans Bold"/>
            </a:endParaRPr>
          </a:p>
        </p:txBody>
      </p:sp>
      <p:sp>
        <p:nvSpPr>
          <p:cNvPr id="18" name="Freeform 18"/>
          <p:cNvSpPr/>
          <p:nvPr/>
        </p:nvSpPr>
        <p:spPr>
          <a:xfrm>
            <a:off x="-1344080" y="1050429"/>
            <a:ext cx="3993328" cy="5985316"/>
          </a:xfrm>
          <a:custGeom>
            <a:avLst/>
            <a:gdLst/>
            <a:ahLst/>
            <a:cxnLst/>
            <a:rect l="l" t="t" r="r" b="b"/>
            <a:pathLst>
              <a:path w="5989992" h="8977974">
                <a:moveTo>
                  <a:pt x="0" y="0"/>
                </a:moveTo>
                <a:lnTo>
                  <a:pt x="5989992" y="0"/>
                </a:lnTo>
                <a:lnTo>
                  <a:pt x="5989992" y="8977974"/>
                </a:lnTo>
                <a:lnTo>
                  <a:pt x="0" y="8977974"/>
                </a:lnTo>
                <a:lnTo>
                  <a:pt x="0" y="0"/>
                </a:lnTo>
                <a:close/>
              </a:path>
            </a:pathLst>
          </a:custGeom>
          <a:blipFill>
            <a:blip r:embed="rId1">
              <a:alphaModFix amt="43000"/>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59409" y="26722"/>
            <a:ext cx="3096915" cy="969010"/>
          </a:xfrm>
          <a:prstGeom prst="rect">
            <a:avLst/>
          </a:prstGeom>
        </p:spPr>
        <p:txBody>
          <a:bodyPr lIns="0" tIns="0" rIns="0" bIns="0" rtlCol="0" anchor="t">
            <a:spAutoFit/>
          </a:bodyPr>
          <a:lstStyle/>
          <a:p>
            <a:pPr algn="ctr">
              <a:lnSpc>
                <a:spcPts val="7560"/>
              </a:lnSpc>
              <a:spcBef>
                <a:spcPct val="0"/>
              </a:spcBef>
            </a:pPr>
            <a:r>
              <a:rPr lang="en-US" sz="3600" b="1">
                <a:solidFill>
                  <a:srgbClr val="FFFFFF"/>
                </a:solidFill>
                <a:latin typeface="Canva Sans Bold"/>
                <a:ea typeface="Canva Sans Bold"/>
                <a:cs typeface="Canva Sans Bold"/>
                <a:sym typeface="Canva Sans Bold"/>
              </a:rPr>
              <a:t>CONCLUSION</a:t>
            </a:r>
            <a:endParaRPr lang="en-US" sz="3600" b="1">
              <a:solidFill>
                <a:srgbClr val="FFFFFF"/>
              </a:solidFill>
              <a:latin typeface="Canva Sans Bold"/>
              <a:ea typeface="Canva Sans Bold"/>
              <a:cs typeface="Canva Sans Bold"/>
              <a:sym typeface="Canva Sans Bold"/>
            </a:endParaRPr>
          </a:p>
        </p:txBody>
      </p:sp>
      <p:grpSp>
        <p:nvGrpSpPr>
          <p:cNvPr id="6" name="Group 6"/>
          <p:cNvGrpSpPr/>
          <p:nvPr/>
        </p:nvGrpSpPr>
        <p:grpSpPr>
          <a:xfrm rot="0">
            <a:off x="170143" y="4453742"/>
            <a:ext cx="8957463" cy="1013517"/>
            <a:chOff x="0" y="0"/>
            <a:chExt cx="3538751" cy="400402"/>
          </a:xfrm>
        </p:grpSpPr>
        <p:sp>
          <p:nvSpPr>
            <p:cNvPr id="7" name="Freeform 7"/>
            <p:cNvSpPr/>
            <p:nvPr/>
          </p:nvSpPr>
          <p:spPr>
            <a:xfrm>
              <a:off x="0" y="0"/>
              <a:ext cx="3538751" cy="400402"/>
            </a:xfrm>
            <a:custGeom>
              <a:avLst/>
              <a:gdLst/>
              <a:ahLst/>
              <a:cxnLst/>
              <a:rect l="l" t="t" r="r" b="b"/>
              <a:pathLst>
                <a:path w="3538751" h="400402">
                  <a:moveTo>
                    <a:pt x="15557" y="0"/>
                  </a:moveTo>
                  <a:lnTo>
                    <a:pt x="3523193" y="0"/>
                  </a:lnTo>
                  <a:cubicBezTo>
                    <a:pt x="3527319" y="0"/>
                    <a:pt x="3531276" y="1639"/>
                    <a:pt x="3534194" y="4557"/>
                  </a:cubicBezTo>
                  <a:cubicBezTo>
                    <a:pt x="3537112" y="7474"/>
                    <a:pt x="3538751" y="11431"/>
                    <a:pt x="3538751" y="15557"/>
                  </a:cubicBezTo>
                  <a:lnTo>
                    <a:pt x="3538751" y="384844"/>
                  </a:lnTo>
                  <a:cubicBezTo>
                    <a:pt x="3538751" y="388970"/>
                    <a:pt x="3537112" y="392927"/>
                    <a:pt x="3534194" y="395845"/>
                  </a:cubicBezTo>
                  <a:cubicBezTo>
                    <a:pt x="3531276" y="398763"/>
                    <a:pt x="3527319" y="400402"/>
                    <a:pt x="3523193" y="400402"/>
                  </a:cubicBezTo>
                  <a:lnTo>
                    <a:pt x="15557" y="400402"/>
                  </a:lnTo>
                  <a:cubicBezTo>
                    <a:pt x="11431" y="400402"/>
                    <a:pt x="7474" y="398763"/>
                    <a:pt x="4557" y="395845"/>
                  </a:cubicBezTo>
                  <a:cubicBezTo>
                    <a:pt x="1639" y="392927"/>
                    <a:pt x="0" y="388970"/>
                    <a:pt x="0" y="384844"/>
                  </a:cubicBezTo>
                  <a:lnTo>
                    <a:pt x="0" y="15557"/>
                  </a:lnTo>
                  <a:cubicBezTo>
                    <a:pt x="0" y="11431"/>
                    <a:pt x="1639" y="7474"/>
                    <a:pt x="4557" y="4557"/>
                  </a:cubicBezTo>
                  <a:cubicBezTo>
                    <a:pt x="7474" y="1639"/>
                    <a:pt x="11431" y="0"/>
                    <a:pt x="15557" y="0"/>
                  </a:cubicBezTo>
                  <a:close/>
                </a:path>
              </a:pathLst>
            </a:custGeom>
            <a:ln w="38100" cap="rnd">
              <a:solidFill>
                <a:srgbClr val="0097B2"/>
              </a:solidFill>
              <a:prstDash val="solid"/>
              <a:round/>
            </a:ln>
          </p:spPr>
        </p:sp>
        <p:sp>
          <p:nvSpPr>
            <p:cNvPr id="8" name="TextBox 8"/>
            <p:cNvSpPr txBox="1"/>
            <p:nvPr/>
          </p:nvSpPr>
          <p:spPr>
            <a:xfrm>
              <a:off x="0" y="-57150"/>
              <a:ext cx="3538751" cy="457552"/>
            </a:xfrm>
            <a:prstGeom prst="rect">
              <a:avLst/>
            </a:prstGeom>
          </p:spPr>
          <p:txBody>
            <a:bodyPr lIns="33866" tIns="33866" rIns="33866" bIns="33866" rtlCol="0" anchor="ctr"/>
            <a:lstStyle/>
            <a:p>
              <a:pPr algn="ctr">
                <a:lnSpc>
                  <a:spcPts val="3500"/>
                </a:lnSpc>
              </a:pPr>
              <a:endParaRPr sz="1200"/>
            </a:p>
          </p:txBody>
        </p:sp>
      </p:grpSp>
      <p:sp>
        <p:nvSpPr>
          <p:cNvPr id="9" name="TextBox 9"/>
          <p:cNvSpPr txBox="1"/>
          <p:nvPr/>
        </p:nvSpPr>
        <p:spPr>
          <a:xfrm>
            <a:off x="288861" y="4576467"/>
            <a:ext cx="8720025" cy="615315"/>
          </a:xfrm>
          <a:prstGeom prst="rect">
            <a:avLst/>
          </a:prstGeom>
        </p:spPr>
        <p:txBody>
          <a:bodyPr lIns="0" tIns="0" rIns="0" bIns="0" rtlCol="0" anchor="t">
            <a:spAutoFit/>
          </a:bodyPr>
          <a:lstStyle/>
          <a:p>
            <a:pPr algn="l">
              <a:lnSpc>
                <a:spcPct val="100000"/>
              </a:lnSpc>
              <a:spcBef>
                <a:spcPct val="0"/>
              </a:spcBef>
            </a:pPr>
            <a:r>
              <a:rPr lang="en-US" sz="2000" b="1">
                <a:solidFill>
                  <a:srgbClr val="000000"/>
                </a:solidFill>
                <a:latin typeface="Canva Sans Bold"/>
                <a:ea typeface="Canva Sans Bold"/>
                <a:cs typeface="Canva Sans Bold"/>
                <a:sym typeface="Canva Sans Bold"/>
              </a:rPr>
              <a:t>UBE is a safe and effective minimally invasive alternative to </a:t>
            </a:r>
            <a:endParaRPr lang="en-US" sz="2000" b="1">
              <a:solidFill>
                <a:srgbClr val="000000"/>
              </a:solidFill>
              <a:latin typeface="Canva Sans Bold"/>
              <a:ea typeface="Canva Sans Bold"/>
              <a:cs typeface="Canva Sans Bold"/>
              <a:sym typeface="Canva Sans Bold"/>
            </a:endParaRPr>
          </a:p>
          <a:p>
            <a:pPr algn="l">
              <a:lnSpc>
                <a:spcPct val="100000"/>
              </a:lnSpc>
              <a:spcBef>
                <a:spcPct val="0"/>
              </a:spcBef>
            </a:pPr>
            <a:r>
              <a:rPr lang="en-US" sz="2000" b="1">
                <a:solidFill>
                  <a:srgbClr val="000000"/>
                </a:solidFill>
                <a:latin typeface="Canva Sans Bold"/>
                <a:ea typeface="Canva Sans Bold"/>
                <a:cs typeface="Canva Sans Bold"/>
                <a:sym typeface="Canva Sans Bold"/>
              </a:rPr>
              <a:t>conventional spine surgery.</a:t>
            </a:r>
            <a:endParaRPr lang="en-US" sz="2000" b="1">
              <a:solidFill>
                <a:srgbClr val="000000"/>
              </a:solidFill>
              <a:latin typeface="Canva Sans Bold"/>
              <a:ea typeface="Canva Sans Bold"/>
              <a:cs typeface="Canva Sans Bold"/>
              <a:sym typeface="Canva Sans Bold"/>
            </a:endParaRPr>
          </a:p>
        </p:txBody>
      </p:sp>
      <p:grpSp>
        <p:nvGrpSpPr>
          <p:cNvPr id="10" name="Group 10"/>
          <p:cNvGrpSpPr/>
          <p:nvPr/>
        </p:nvGrpSpPr>
        <p:grpSpPr>
          <a:xfrm rot="0">
            <a:off x="173355" y="1579880"/>
            <a:ext cx="8964295" cy="1043940"/>
            <a:chOff x="0" y="0"/>
            <a:chExt cx="3733559" cy="412355"/>
          </a:xfrm>
        </p:grpSpPr>
        <p:sp>
          <p:nvSpPr>
            <p:cNvPr id="11" name="Freeform 11"/>
            <p:cNvSpPr/>
            <p:nvPr/>
          </p:nvSpPr>
          <p:spPr>
            <a:xfrm>
              <a:off x="0" y="0"/>
              <a:ext cx="3733559" cy="412355"/>
            </a:xfrm>
            <a:custGeom>
              <a:avLst/>
              <a:gdLst/>
              <a:ahLst/>
              <a:cxnLst/>
              <a:rect l="l" t="t" r="r" b="b"/>
              <a:pathLst>
                <a:path w="3733559" h="412355">
                  <a:moveTo>
                    <a:pt x="14746" y="0"/>
                  </a:moveTo>
                  <a:lnTo>
                    <a:pt x="3718814" y="0"/>
                  </a:lnTo>
                  <a:cubicBezTo>
                    <a:pt x="3726957" y="0"/>
                    <a:pt x="3733559" y="6602"/>
                    <a:pt x="3733559" y="14746"/>
                  </a:cubicBezTo>
                  <a:lnTo>
                    <a:pt x="3733559" y="397609"/>
                  </a:lnTo>
                  <a:cubicBezTo>
                    <a:pt x="3733559" y="405753"/>
                    <a:pt x="3726957" y="412355"/>
                    <a:pt x="3718814" y="412355"/>
                  </a:cubicBezTo>
                  <a:lnTo>
                    <a:pt x="14746" y="412355"/>
                  </a:lnTo>
                  <a:cubicBezTo>
                    <a:pt x="6602" y="412355"/>
                    <a:pt x="0" y="405753"/>
                    <a:pt x="0" y="397609"/>
                  </a:cubicBezTo>
                  <a:lnTo>
                    <a:pt x="0" y="14746"/>
                  </a:lnTo>
                  <a:cubicBezTo>
                    <a:pt x="0" y="6602"/>
                    <a:pt x="6602" y="0"/>
                    <a:pt x="14746" y="0"/>
                  </a:cubicBezTo>
                  <a:close/>
                </a:path>
              </a:pathLst>
            </a:custGeom>
            <a:ln w="38100" cap="rnd">
              <a:solidFill>
                <a:srgbClr val="0097B2"/>
              </a:solidFill>
              <a:prstDash val="solid"/>
              <a:round/>
            </a:ln>
          </p:spPr>
        </p:sp>
        <p:sp>
          <p:nvSpPr>
            <p:cNvPr id="12" name="TextBox 12"/>
            <p:cNvSpPr txBox="1"/>
            <p:nvPr/>
          </p:nvSpPr>
          <p:spPr>
            <a:xfrm>
              <a:off x="0" y="-57150"/>
              <a:ext cx="3733559" cy="469505"/>
            </a:xfrm>
            <a:prstGeom prst="rect">
              <a:avLst/>
            </a:prstGeom>
          </p:spPr>
          <p:txBody>
            <a:bodyPr lIns="33866" tIns="33866" rIns="33866" bIns="33866" rtlCol="0" anchor="ctr"/>
            <a:lstStyle/>
            <a:p>
              <a:pPr algn="ctr">
                <a:lnSpc>
                  <a:spcPts val="3500"/>
                </a:lnSpc>
              </a:pPr>
              <a:endParaRPr sz="1200"/>
            </a:p>
          </p:txBody>
        </p:sp>
      </p:grpSp>
      <p:sp>
        <p:nvSpPr>
          <p:cNvPr id="13" name="Freeform 13"/>
          <p:cNvSpPr/>
          <p:nvPr/>
        </p:nvSpPr>
        <p:spPr>
          <a:xfrm>
            <a:off x="9127606" y="975499"/>
            <a:ext cx="3993328" cy="5985316"/>
          </a:xfrm>
          <a:custGeom>
            <a:avLst/>
            <a:gdLst/>
            <a:ahLst/>
            <a:cxnLst/>
            <a:rect l="l" t="t" r="r" b="b"/>
            <a:pathLst>
              <a:path w="5989992" h="8977974">
                <a:moveTo>
                  <a:pt x="0" y="0"/>
                </a:moveTo>
                <a:lnTo>
                  <a:pt x="5989991" y="0"/>
                </a:lnTo>
                <a:lnTo>
                  <a:pt x="5989991" y="8977974"/>
                </a:lnTo>
                <a:lnTo>
                  <a:pt x="0" y="8977974"/>
                </a:lnTo>
                <a:lnTo>
                  <a:pt x="0" y="0"/>
                </a:lnTo>
                <a:close/>
              </a:path>
            </a:pathLst>
          </a:custGeom>
          <a:blipFill>
            <a:blip r:embed="rId1">
              <a:alphaModFix amt="26000"/>
            </a:blip>
            <a:stretch>
              <a:fillRect/>
            </a:stretch>
          </a:blipFill>
        </p:spPr>
      </p:sp>
      <p:grpSp>
        <p:nvGrpSpPr>
          <p:cNvPr id="14" name="Group 14"/>
          <p:cNvGrpSpPr/>
          <p:nvPr/>
        </p:nvGrpSpPr>
        <p:grpSpPr>
          <a:xfrm rot="0">
            <a:off x="173525" y="2891134"/>
            <a:ext cx="8964812" cy="1295908"/>
            <a:chOff x="0" y="0"/>
            <a:chExt cx="3541654" cy="511964"/>
          </a:xfrm>
        </p:grpSpPr>
        <p:sp>
          <p:nvSpPr>
            <p:cNvPr id="15" name="Freeform 15"/>
            <p:cNvSpPr/>
            <p:nvPr/>
          </p:nvSpPr>
          <p:spPr>
            <a:xfrm>
              <a:off x="0" y="0"/>
              <a:ext cx="3541654" cy="511964"/>
            </a:xfrm>
            <a:custGeom>
              <a:avLst/>
              <a:gdLst/>
              <a:ahLst/>
              <a:cxnLst/>
              <a:rect l="l" t="t" r="r" b="b"/>
              <a:pathLst>
                <a:path w="3541654" h="511964">
                  <a:moveTo>
                    <a:pt x="15545" y="0"/>
                  </a:moveTo>
                  <a:lnTo>
                    <a:pt x="3526109" y="0"/>
                  </a:lnTo>
                  <a:cubicBezTo>
                    <a:pt x="3530232" y="0"/>
                    <a:pt x="3534186" y="1638"/>
                    <a:pt x="3537101" y="4553"/>
                  </a:cubicBezTo>
                  <a:cubicBezTo>
                    <a:pt x="3540016" y="7468"/>
                    <a:pt x="3541654" y="11422"/>
                    <a:pt x="3541654" y="15545"/>
                  </a:cubicBezTo>
                  <a:lnTo>
                    <a:pt x="3541654" y="496419"/>
                  </a:lnTo>
                  <a:cubicBezTo>
                    <a:pt x="3541654" y="500542"/>
                    <a:pt x="3540016" y="504496"/>
                    <a:pt x="3537101" y="507411"/>
                  </a:cubicBezTo>
                  <a:cubicBezTo>
                    <a:pt x="3534186" y="510326"/>
                    <a:pt x="3530232" y="511964"/>
                    <a:pt x="3526109" y="511964"/>
                  </a:cubicBezTo>
                  <a:lnTo>
                    <a:pt x="15545" y="511964"/>
                  </a:lnTo>
                  <a:cubicBezTo>
                    <a:pt x="6960" y="511964"/>
                    <a:pt x="0" y="505004"/>
                    <a:pt x="0" y="496419"/>
                  </a:cubicBezTo>
                  <a:lnTo>
                    <a:pt x="0" y="15545"/>
                  </a:lnTo>
                  <a:cubicBezTo>
                    <a:pt x="0" y="11422"/>
                    <a:pt x="1638" y="7468"/>
                    <a:pt x="4553" y="4553"/>
                  </a:cubicBezTo>
                  <a:cubicBezTo>
                    <a:pt x="7468" y="1638"/>
                    <a:pt x="11422" y="0"/>
                    <a:pt x="15545" y="0"/>
                  </a:cubicBezTo>
                  <a:close/>
                </a:path>
              </a:pathLst>
            </a:custGeom>
            <a:ln w="38100" cap="rnd">
              <a:solidFill>
                <a:srgbClr val="0097B2"/>
              </a:solidFill>
              <a:prstDash val="solid"/>
              <a:round/>
            </a:ln>
          </p:spPr>
        </p:sp>
        <p:sp>
          <p:nvSpPr>
            <p:cNvPr id="16" name="TextBox 16"/>
            <p:cNvSpPr txBox="1"/>
            <p:nvPr/>
          </p:nvSpPr>
          <p:spPr>
            <a:xfrm>
              <a:off x="0" y="-57150"/>
              <a:ext cx="3541654" cy="569114"/>
            </a:xfrm>
            <a:prstGeom prst="rect">
              <a:avLst/>
            </a:prstGeom>
          </p:spPr>
          <p:txBody>
            <a:bodyPr lIns="33866" tIns="33866" rIns="33866" bIns="33866" rtlCol="0" anchor="ctr"/>
            <a:lstStyle/>
            <a:p>
              <a:pPr algn="ctr">
                <a:lnSpc>
                  <a:spcPts val="3500"/>
                </a:lnSpc>
              </a:pPr>
              <a:endParaRPr sz="1200"/>
            </a:p>
          </p:txBody>
        </p:sp>
      </p:grpSp>
      <p:sp>
        <p:nvSpPr>
          <p:cNvPr id="17" name="TextBox 17"/>
          <p:cNvSpPr txBox="1"/>
          <p:nvPr/>
        </p:nvSpPr>
        <p:spPr>
          <a:xfrm>
            <a:off x="295625" y="1718517"/>
            <a:ext cx="9107668" cy="615315"/>
          </a:xfrm>
          <a:prstGeom prst="rect">
            <a:avLst/>
          </a:prstGeom>
        </p:spPr>
        <p:txBody>
          <a:bodyPr lIns="0" tIns="0" rIns="0" bIns="0" rtlCol="0" anchor="t">
            <a:spAutoFit/>
          </a:bodyPr>
          <a:lstStyle/>
          <a:p>
            <a:pPr algn="l">
              <a:lnSpc>
                <a:spcPct val="100000"/>
              </a:lnSpc>
              <a:spcBef>
                <a:spcPct val="0"/>
              </a:spcBef>
            </a:pPr>
            <a:r>
              <a:rPr lang="en-US" sz="2000" b="1">
                <a:solidFill>
                  <a:srgbClr val="000000"/>
                </a:solidFill>
                <a:latin typeface="Canva Sans Bold"/>
                <a:ea typeface="Canva Sans Bold"/>
                <a:cs typeface="Canva Sans Bold"/>
                <a:sym typeface="Canva Sans Bold"/>
              </a:rPr>
              <a:t>UBE spine surgery significantly reduced pain and improved functional </a:t>
            </a:r>
            <a:endParaRPr lang="en-US" sz="2000" b="1">
              <a:solidFill>
                <a:srgbClr val="000000"/>
              </a:solidFill>
              <a:latin typeface="Canva Sans Bold"/>
              <a:ea typeface="Canva Sans Bold"/>
              <a:cs typeface="Canva Sans Bold"/>
              <a:sym typeface="Canva Sans Bold"/>
            </a:endParaRPr>
          </a:p>
          <a:p>
            <a:pPr algn="l">
              <a:lnSpc>
                <a:spcPct val="100000"/>
              </a:lnSpc>
              <a:spcBef>
                <a:spcPct val="0"/>
              </a:spcBef>
            </a:pPr>
            <a:r>
              <a:rPr lang="en-US" sz="2000" b="1">
                <a:solidFill>
                  <a:srgbClr val="000000"/>
                </a:solidFill>
                <a:latin typeface="Canva Sans Bold"/>
                <a:ea typeface="Canva Sans Bold"/>
                <a:cs typeface="Canva Sans Bold"/>
                <a:sym typeface="Canva Sans Bold"/>
              </a:rPr>
              <a:t>outcomes in patients with chronic low back pain.</a:t>
            </a:r>
            <a:endParaRPr lang="en-US" sz="2000" b="1">
              <a:solidFill>
                <a:srgbClr val="000000"/>
              </a:solidFill>
              <a:latin typeface="Canva Sans Bold"/>
              <a:ea typeface="Canva Sans Bold"/>
              <a:cs typeface="Canva Sans Bold"/>
              <a:sym typeface="Canva Sans Bold"/>
            </a:endParaRPr>
          </a:p>
        </p:txBody>
      </p:sp>
      <p:sp>
        <p:nvSpPr>
          <p:cNvPr id="18" name="TextBox 18"/>
          <p:cNvSpPr txBox="1"/>
          <p:nvPr/>
        </p:nvSpPr>
        <p:spPr>
          <a:xfrm>
            <a:off x="299593" y="2992988"/>
            <a:ext cx="8720025" cy="923290"/>
          </a:xfrm>
          <a:prstGeom prst="rect">
            <a:avLst/>
          </a:prstGeom>
        </p:spPr>
        <p:txBody>
          <a:bodyPr lIns="0" tIns="0" rIns="0" bIns="0" rtlCol="0" anchor="t">
            <a:spAutoFit/>
          </a:bodyPr>
          <a:lstStyle/>
          <a:p>
            <a:pPr algn="l">
              <a:lnSpc>
                <a:spcPct val="100000"/>
              </a:lnSpc>
              <a:spcBef>
                <a:spcPct val="0"/>
              </a:spcBef>
            </a:pPr>
            <a:r>
              <a:rPr lang="en-US" sz="2000" b="1">
                <a:solidFill>
                  <a:srgbClr val="000000"/>
                </a:solidFill>
                <a:latin typeface="Canva Sans Bold"/>
                <a:ea typeface="Canva Sans Bold"/>
                <a:cs typeface="Canva Sans Bold"/>
                <a:sym typeface="Canva Sans Bold"/>
              </a:rPr>
              <a:t>Disc herniation and degenerative disc disease patients showed the </a:t>
            </a:r>
            <a:endParaRPr lang="en-US" sz="2000" b="1">
              <a:solidFill>
                <a:srgbClr val="000000"/>
              </a:solidFill>
              <a:latin typeface="Canva Sans Bold"/>
              <a:ea typeface="Canva Sans Bold"/>
              <a:cs typeface="Canva Sans Bold"/>
              <a:sym typeface="Canva Sans Bold"/>
            </a:endParaRPr>
          </a:p>
          <a:p>
            <a:pPr algn="l">
              <a:lnSpc>
                <a:spcPct val="100000"/>
              </a:lnSpc>
              <a:spcBef>
                <a:spcPct val="0"/>
              </a:spcBef>
            </a:pPr>
            <a:r>
              <a:rPr lang="en-US" sz="2000" b="1">
                <a:solidFill>
                  <a:srgbClr val="000000"/>
                </a:solidFill>
                <a:latin typeface="Canva Sans Bold"/>
                <a:ea typeface="Canva Sans Bold"/>
                <a:cs typeface="Canva Sans Bold"/>
                <a:sym typeface="Canva Sans Bold"/>
              </a:rPr>
              <a:t>greatest improvement, with a low and manageable complication rate (8.9%).</a:t>
            </a:r>
            <a:endParaRPr lang="en-US" sz="2000" b="1">
              <a:solidFill>
                <a:srgbClr val="000000"/>
              </a:solidFill>
              <a:latin typeface="Canva Sans Bold"/>
              <a:ea typeface="Canva Sans Bold"/>
              <a:cs typeface="Canva Sans Bold"/>
              <a:sym typeface="Canva Sans Bold"/>
            </a:endParaRPr>
          </a:p>
        </p:txBody>
      </p:sp>
    </p:spTree>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3775</Words>
  <Application>WPS Presentation</Application>
  <PresentationFormat/>
  <Paragraphs>160</Paragraphs>
  <Slides>17</Slides>
  <Notes>0</Notes>
  <HiddenSlides>0</HiddenSlides>
  <MMClips>0</MMClips>
  <ScaleCrop>false</ScaleCrop>
  <HeadingPairs>
    <vt:vector size="6" baseType="variant">
      <vt:variant>
        <vt:lpstr>已用的字体</vt:lpstr>
      </vt:variant>
      <vt:variant>
        <vt:i4>30</vt:i4>
      </vt:variant>
      <vt:variant>
        <vt:lpstr>主题</vt:lpstr>
      </vt:variant>
      <vt:variant>
        <vt:i4>1</vt:i4>
      </vt:variant>
      <vt:variant>
        <vt:lpstr>幻灯片标题</vt:lpstr>
      </vt:variant>
      <vt:variant>
        <vt:i4>17</vt:i4>
      </vt:variant>
    </vt:vector>
  </HeadingPairs>
  <TitlesOfParts>
    <vt:vector size="48" baseType="lpstr">
      <vt:lpstr>Arial</vt:lpstr>
      <vt:lpstr>SimSun</vt:lpstr>
      <vt:lpstr>Wingdings</vt:lpstr>
      <vt:lpstr>Asta Sans Medium</vt:lpstr>
      <vt:lpstr>Apple SD Gothic Neo</vt:lpstr>
      <vt:lpstr>Asta Sans SemiBold</vt:lpstr>
      <vt:lpstr>Asta Sans ExtraBold</vt:lpstr>
      <vt:lpstr>Asta Sans</vt:lpstr>
      <vt:lpstr>Microsoft YaHei</vt:lpstr>
      <vt:lpstr>汉仪旗黑</vt:lpstr>
      <vt:lpstr>Arial Unicode MS</vt:lpstr>
      <vt:lpstr>맑은 고딕</vt:lpstr>
      <vt:lpstr>Barlow Medium Bold</vt:lpstr>
      <vt:lpstr>Thonburi</vt:lpstr>
      <vt:lpstr>Canva Sans Bold</vt:lpstr>
      <vt:lpstr>Arial</vt:lpstr>
      <vt:lpstr>Canva Sans</vt:lpstr>
      <vt:lpstr>Hiragino Sans</vt:lpstr>
      <vt:lpstr>Barlow Medium</vt:lpstr>
      <vt:lpstr>Calibri</vt:lpstr>
      <vt:lpstr>Helvetica Neue</vt:lpstr>
      <vt:lpstr>Asta Sans ExtraBold</vt:lpstr>
      <vt:lpstr>Asta Sans Medium</vt:lpstr>
      <vt:lpstr>Asta Sans SemiBold</vt:lpstr>
      <vt:lpstr>Barlow Medium</vt:lpstr>
      <vt:lpstr>Barlow Medium Bold</vt:lpstr>
      <vt:lpstr>Canva Sans</vt:lpstr>
      <vt:lpstr>Canva Sans Bold</vt:lpstr>
      <vt:lpstr>宋体-简</vt:lpstr>
      <vt:lpstr>苹方-简</vt:lpstr>
      <vt:lpstr>Office 테마</vt:lpstr>
      <vt:lpstr>Type Your Presentation Title Here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Slide Title Here</vt:lpstr>
      <vt:lpstr>Slide Title Here</vt:lpstr>
      <vt:lpstr>Slide Title Here</vt:lpstr>
      <vt:lpstr>Slide Title Here</vt:lpstr>
      <vt:lpstr>Slide Title Here</vt:lpstr>
      <vt:lpstr>Slide Title Here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Profile of Chronic Low Back Pain Patients after Unilateral Biportal Endoscopic (UBE) Spine Surgery: A Retrospective Cohort Study</dc:title>
  <dc:creator>User</dc:creator>
  <cp:lastModifiedBy>mariaellamuriel valdevieso</cp:lastModifiedBy>
  <cp:revision>2</cp:revision>
  <dcterms:created xsi:type="dcterms:W3CDTF">2026-05-01T10:42:44Z</dcterms:created>
  <dcterms:modified xsi:type="dcterms:W3CDTF">2026-05-01T10:42:44Z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5AD8A60B8FCC0232A483F469B60DBC25_43</vt:lpwstr>
  </property>
  <property fmtid="{D5CDD505-2E9C-101B-9397-08002B2CF9AE}" pid="3" name="KSOProductBuildVer">
    <vt:lpwstr>1033-12.1.23155.23155</vt:lpwstr>
  </property>
</Properties>
</file>